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27"/>
  </p:notesMasterIdLst>
  <p:sldIdLst>
    <p:sldId id="266" r:id="rId5"/>
    <p:sldId id="271" r:id="rId6"/>
    <p:sldId id="270" r:id="rId7"/>
    <p:sldId id="267" r:id="rId8"/>
    <p:sldId id="287" r:id="rId9"/>
    <p:sldId id="294" r:id="rId10"/>
    <p:sldId id="280" r:id="rId11"/>
    <p:sldId id="290" r:id="rId12"/>
    <p:sldId id="257" r:id="rId13"/>
    <p:sldId id="281" r:id="rId14"/>
    <p:sldId id="273" r:id="rId15"/>
    <p:sldId id="283" r:id="rId16"/>
    <p:sldId id="296" r:id="rId17"/>
    <p:sldId id="274" r:id="rId18"/>
    <p:sldId id="293" r:id="rId19"/>
    <p:sldId id="275" r:id="rId20"/>
    <p:sldId id="277" r:id="rId21"/>
    <p:sldId id="276" r:id="rId22"/>
    <p:sldId id="278" r:id="rId23"/>
    <p:sldId id="285" r:id="rId24"/>
    <p:sldId id="286"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21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unish A P" userId="2c343cc82adb5cc7" providerId="LiveId" clId="{6B4CAECC-99FC-40D2-9DCC-157B42610098}"/>
    <pc:docChg chg="undo custSel modSld">
      <pc:chgData name="Dharunish A P" userId="2c343cc82adb5cc7" providerId="LiveId" clId="{6B4CAECC-99FC-40D2-9DCC-157B42610098}" dt="2023-04-25T16:58:59.828" v="175" actId="113"/>
      <pc:docMkLst>
        <pc:docMk/>
      </pc:docMkLst>
      <pc:sldChg chg="addSp delSp modSp mod delAnim">
        <pc:chgData name="Dharunish A P" userId="2c343cc82adb5cc7" providerId="LiveId" clId="{6B4CAECC-99FC-40D2-9DCC-157B42610098}" dt="2023-04-25T16:58:59.828" v="175" actId="113"/>
        <pc:sldMkLst>
          <pc:docMk/>
          <pc:sldMk cId="1959408755" sldId="275"/>
        </pc:sldMkLst>
        <pc:spChg chg="mod">
          <ac:chgData name="Dharunish A P" userId="2c343cc82adb5cc7" providerId="LiveId" clId="{6B4CAECC-99FC-40D2-9DCC-157B42610098}" dt="2023-04-23T16:45:11.800" v="6" actId="1076"/>
          <ac:spMkLst>
            <pc:docMk/>
            <pc:sldMk cId="1959408755" sldId="275"/>
            <ac:spMk id="5" creationId="{8A4A1E5C-6EC6-A4CF-8141-C3AD32891990}"/>
          </ac:spMkLst>
        </pc:spChg>
        <pc:spChg chg="add mod">
          <ac:chgData name="Dharunish A P" userId="2c343cc82adb5cc7" providerId="LiveId" clId="{6B4CAECC-99FC-40D2-9DCC-157B42610098}" dt="2023-04-25T16:56:22.688" v="118" actId="1076"/>
          <ac:spMkLst>
            <pc:docMk/>
            <pc:sldMk cId="1959408755" sldId="275"/>
            <ac:spMk id="7" creationId="{02270ECE-676F-D756-7B89-6FC2D3C718A3}"/>
          </ac:spMkLst>
        </pc:spChg>
        <pc:spChg chg="add mod">
          <ac:chgData name="Dharunish A P" userId="2c343cc82adb5cc7" providerId="LiveId" clId="{6B4CAECC-99FC-40D2-9DCC-157B42610098}" dt="2023-04-25T16:58:59.828" v="175" actId="113"/>
          <ac:spMkLst>
            <pc:docMk/>
            <pc:sldMk cId="1959408755" sldId="275"/>
            <ac:spMk id="13" creationId="{617ACBDB-FF56-7F07-6C0A-4F394DF85BAC}"/>
          </ac:spMkLst>
        </pc:spChg>
        <pc:picChg chg="add del mod">
          <ac:chgData name="Dharunish A P" userId="2c343cc82adb5cc7" providerId="LiveId" clId="{6B4CAECC-99FC-40D2-9DCC-157B42610098}" dt="2023-04-25T16:55:41.722" v="109" actId="478"/>
          <ac:picMkLst>
            <pc:docMk/>
            <pc:sldMk cId="1959408755" sldId="275"/>
            <ac:picMk id="6" creationId="{E391A832-D9E9-C6A9-E4C8-EA9B48B80435}"/>
          </ac:picMkLst>
        </pc:picChg>
        <pc:picChg chg="add mod">
          <ac:chgData name="Dharunish A P" userId="2c343cc82adb5cc7" providerId="LiveId" clId="{6B4CAECC-99FC-40D2-9DCC-157B42610098}" dt="2023-04-25T16:56:37.585" v="122" actId="14100"/>
          <ac:picMkLst>
            <pc:docMk/>
            <pc:sldMk cId="1959408755" sldId="275"/>
            <ac:picMk id="9" creationId="{CD61F68E-E79D-2EEE-1C29-7202822650BE}"/>
          </ac:picMkLst>
        </pc:picChg>
        <pc:picChg chg="add mod">
          <ac:chgData name="Dharunish A P" userId="2c343cc82adb5cc7" providerId="LiveId" clId="{6B4CAECC-99FC-40D2-9DCC-157B42610098}" dt="2023-04-25T16:56:26.028" v="119" actId="14100"/>
          <ac:picMkLst>
            <pc:docMk/>
            <pc:sldMk cId="1959408755" sldId="275"/>
            <ac:picMk id="11" creationId="{8D3F6CEB-B073-1423-5894-D377F2C526A7}"/>
          </ac:picMkLst>
        </pc:picChg>
        <pc:picChg chg="del mod">
          <ac:chgData name="Dharunish A P" userId="2c343cc82adb5cc7" providerId="LiveId" clId="{6B4CAECC-99FC-40D2-9DCC-157B42610098}" dt="2023-04-25T16:51:50.679" v="32" actId="478"/>
          <ac:picMkLst>
            <pc:docMk/>
            <pc:sldMk cId="1959408755" sldId="275"/>
            <ac:picMk id="12" creationId="{507AAC62-3E74-1FE2-A149-2DFA4558ED1F}"/>
          </ac:picMkLst>
        </pc:picChg>
      </pc:sldChg>
      <pc:sldChg chg="addSp delSp modSp mod modClrScheme chgLayout">
        <pc:chgData name="Dharunish A P" userId="2c343cc82adb5cc7" providerId="LiveId" clId="{6B4CAECC-99FC-40D2-9DCC-157B42610098}" dt="2023-04-25T16:51:19.916" v="31" actId="14100"/>
        <pc:sldMkLst>
          <pc:docMk/>
          <pc:sldMk cId="3053416192" sldId="293"/>
        </pc:sldMkLst>
        <pc:spChg chg="mod ord">
          <ac:chgData name="Dharunish A P" userId="2c343cc82adb5cc7" providerId="LiveId" clId="{6B4CAECC-99FC-40D2-9DCC-157B42610098}" dt="2023-04-25T16:50:54.775" v="27" actId="20577"/>
          <ac:spMkLst>
            <pc:docMk/>
            <pc:sldMk cId="3053416192" sldId="293"/>
            <ac:spMk id="5" creationId="{8A4A1E5C-6EC6-A4CF-8141-C3AD32891990}"/>
          </ac:spMkLst>
        </pc:spChg>
        <pc:spChg chg="add del mod">
          <ac:chgData name="Dharunish A P" userId="2c343cc82adb5cc7" providerId="LiveId" clId="{6B4CAECC-99FC-40D2-9DCC-157B42610098}" dt="2023-04-25T16:49:32.747" v="8" actId="700"/>
          <ac:spMkLst>
            <pc:docMk/>
            <pc:sldMk cId="3053416192" sldId="293"/>
            <ac:spMk id="7" creationId="{B5529107-3E6E-7743-644D-8B04D82C8B06}"/>
          </ac:spMkLst>
        </pc:spChg>
        <pc:spChg chg="mod ord">
          <ac:chgData name="Dharunish A P" userId="2c343cc82adb5cc7" providerId="LiveId" clId="{6B4CAECC-99FC-40D2-9DCC-157B42610098}" dt="2023-04-25T16:49:32.747" v="8" actId="700"/>
          <ac:spMkLst>
            <pc:docMk/>
            <pc:sldMk cId="3053416192" sldId="293"/>
            <ac:spMk id="14" creationId="{CDAEE4D1-6999-316B-730D-5DF00C45B847}"/>
          </ac:spMkLst>
        </pc:spChg>
        <pc:spChg chg="mod ord">
          <ac:chgData name="Dharunish A P" userId="2c343cc82adb5cc7" providerId="LiveId" clId="{6B4CAECC-99FC-40D2-9DCC-157B42610098}" dt="2023-04-25T16:49:32.747" v="8" actId="700"/>
          <ac:spMkLst>
            <pc:docMk/>
            <pc:sldMk cId="3053416192" sldId="293"/>
            <ac:spMk id="17" creationId="{46495280-8B3E-6F25-D5CC-008F76ECF919}"/>
          </ac:spMkLst>
        </pc:spChg>
        <pc:spChg chg="mod ord">
          <ac:chgData name="Dharunish A P" userId="2c343cc82adb5cc7" providerId="LiveId" clId="{6B4CAECC-99FC-40D2-9DCC-157B42610098}" dt="2023-04-25T16:49:32.747" v="8" actId="700"/>
          <ac:spMkLst>
            <pc:docMk/>
            <pc:sldMk cId="3053416192" sldId="293"/>
            <ac:spMk id="18" creationId="{427F9455-623B-8984-C17F-248AC3B1FA4A}"/>
          </ac:spMkLst>
        </pc:spChg>
        <pc:picChg chg="del">
          <ac:chgData name="Dharunish A P" userId="2c343cc82adb5cc7" providerId="LiveId" clId="{6B4CAECC-99FC-40D2-9DCC-157B42610098}" dt="2023-04-25T16:49:28.372" v="7" actId="478"/>
          <ac:picMkLst>
            <pc:docMk/>
            <pc:sldMk cId="3053416192" sldId="293"/>
            <ac:picMk id="6" creationId="{FBA2EBD6-631F-1137-F87A-833B35168206}"/>
          </ac:picMkLst>
        </pc:picChg>
        <pc:picChg chg="add mod">
          <ac:chgData name="Dharunish A P" userId="2c343cc82adb5cc7" providerId="LiveId" clId="{6B4CAECC-99FC-40D2-9DCC-157B42610098}" dt="2023-04-25T16:51:19.916" v="31" actId="14100"/>
          <ac:picMkLst>
            <pc:docMk/>
            <pc:sldMk cId="3053416192" sldId="293"/>
            <ac:picMk id="9" creationId="{F00CC569-91D6-8EB5-8680-30FA8831B3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BA97D-596B-45B8-BCD7-770826FC4537}" type="datetimeFigureOut">
              <a:rPr lang="en-IN" smtClean="0"/>
              <a:t>27-04-2023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2D543-4DAA-430D-97D8-F7B85974D0B4}" type="slidenum">
              <a:rPr lang="en-IN" smtClean="0"/>
              <a:t>‹#›</a:t>
            </a:fld>
            <a:endParaRPr lang="en-IN"/>
          </a:p>
        </p:txBody>
      </p:sp>
    </p:spTree>
    <p:extLst>
      <p:ext uri="{BB962C8B-B14F-4D97-AF65-F5344CB8AC3E}">
        <p14:creationId xmlns:p14="http://schemas.microsoft.com/office/powerpoint/2010/main" val="1137961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9605-AECA-714B-3FF3-663C93979D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1AC0E8-C8A5-BBE0-20BF-3FA65E9A7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0A3674-9689-0E94-5648-4CE01C72257D}"/>
              </a:ext>
            </a:extLst>
          </p:cNvPr>
          <p:cNvSpPr>
            <a:spLocks noGrp="1"/>
          </p:cNvSpPr>
          <p:nvPr>
            <p:ph type="dt" sz="half" idx="10"/>
          </p:nvPr>
        </p:nvSpPr>
        <p:spPr/>
        <p:txBody>
          <a:bodyPr/>
          <a:lstStyle/>
          <a:p>
            <a:r>
              <a:rPr lang="en-US"/>
              <a:t>21-04-2023</a:t>
            </a:r>
            <a:endParaRPr lang="en-IN"/>
          </a:p>
        </p:txBody>
      </p:sp>
      <p:sp>
        <p:nvSpPr>
          <p:cNvPr id="5" name="Footer Placeholder 4">
            <a:extLst>
              <a:ext uri="{FF2B5EF4-FFF2-40B4-BE49-F238E27FC236}">
                <a16:creationId xmlns:a16="http://schemas.microsoft.com/office/drawing/2014/main" id="{321535FF-65B6-F380-77E3-EA1F5B7705B1}"/>
              </a:ext>
            </a:extLst>
          </p:cNvPr>
          <p:cNvSpPr>
            <a:spLocks noGrp="1"/>
          </p:cNvSpPr>
          <p:nvPr>
            <p:ph type="ftr" sz="quarter" idx="11"/>
          </p:nvPr>
        </p:nvSpPr>
        <p:spPr/>
        <p:txBody>
          <a:bodyPr/>
          <a:lstStyle/>
          <a:p>
            <a:r>
              <a:rPr lang="en-IN"/>
              <a:t>18EEP302L-Minor Project IV</a:t>
            </a:r>
          </a:p>
        </p:txBody>
      </p:sp>
      <p:sp>
        <p:nvSpPr>
          <p:cNvPr id="6" name="Slide Number Placeholder 5">
            <a:extLst>
              <a:ext uri="{FF2B5EF4-FFF2-40B4-BE49-F238E27FC236}">
                <a16:creationId xmlns:a16="http://schemas.microsoft.com/office/drawing/2014/main" id="{A35DCBD6-1F30-2FB5-7379-F906D192292B}"/>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467323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402-E742-C06B-1DA3-DF4CD22062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14B3B0-E2DC-0B21-4C96-265E492A5D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C3777F-A8CD-0D97-40C0-B7407980E1B0}"/>
              </a:ext>
            </a:extLst>
          </p:cNvPr>
          <p:cNvSpPr>
            <a:spLocks noGrp="1"/>
          </p:cNvSpPr>
          <p:nvPr>
            <p:ph type="dt" sz="half" idx="10"/>
          </p:nvPr>
        </p:nvSpPr>
        <p:spPr/>
        <p:txBody>
          <a:bodyPr/>
          <a:lstStyle/>
          <a:p>
            <a:r>
              <a:rPr lang="en-US"/>
              <a:t>21-04-2023</a:t>
            </a:r>
            <a:endParaRPr lang="en-IN"/>
          </a:p>
        </p:txBody>
      </p:sp>
      <p:sp>
        <p:nvSpPr>
          <p:cNvPr id="5" name="Footer Placeholder 4">
            <a:extLst>
              <a:ext uri="{FF2B5EF4-FFF2-40B4-BE49-F238E27FC236}">
                <a16:creationId xmlns:a16="http://schemas.microsoft.com/office/drawing/2014/main" id="{81AAC95E-28D7-8C34-6466-BB65CA65F9D3}"/>
              </a:ext>
            </a:extLst>
          </p:cNvPr>
          <p:cNvSpPr>
            <a:spLocks noGrp="1"/>
          </p:cNvSpPr>
          <p:nvPr>
            <p:ph type="ftr" sz="quarter" idx="11"/>
          </p:nvPr>
        </p:nvSpPr>
        <p:spPr/>
        <p:txBody>
          <a:bodyPr/>
          <a:lstStyle/>
          <a:p>
            <a:r>
              <a:rPr lang="en-IN"/>
              <a:t>18EEP302L-Minor Project IV</a:t>
            </a:r>
          </a:p>
        </p:txBody>
      </p:sp>
      <p:sp>
        <p:nvSpPr>
          <p:cNvPr id="6" name="Slide Number Placeholder 5">
            <a:extLst>
              <a:ext uri="{FF2B5EF4-FFF2-40B4-BE49-F238E27FC236}">
                <a16:creationId xmlns:a16="http://schemas.microsoft.com/office/drawing/2014/main" id="{4A5BD3E3-B905-EE14-FAE8-115C44652F2E}"/>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2759842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805E9-3BF0-F86D-F176-2068269B31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C7C932-C4A0-F811-5510-175C34ED5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FA1E78-5A0B-F597-F3F7-5C0F21227306}"/>
              </a:ext>
            </a:extLst>
          </p:cNvPr>
          <p:cNvSpPr>
            <a:spLocks noGrp="1"/>
          </p:cNvSpPr>
          <p:nvPr>
            <p:ph type="dt" sz="half" idx="10"/>
          </p:nvPr>
        </p:nvSpPr>
        <p:spPr/>
        <p:txBody>
          <a:bodyPr/>
          <a:lstStyle/>
          <a:p>
            <a:r>
              <a:rPr lang="en-US"/>
              <a:t>21-04-2023</a:t>
            </a:r>
            <a:endParaRPr lang="en-IN"/>
          </a:p>
        </p:txBody>
      </p:sp>
      <p:sp>
        <p:nvSpPr>
          <p:cNvPr id="5" name="Footer Placeholder 4">
            <a:extLst>
              <a:ext uri="{FF2B5EF4-FFF2-40B4-BE49-F238E27FC236}">
                <a16:creationId xmlns:a16="http://schemas.microsoft.com/office/drawing/2014/main" id="{CB7980CC-17DC-86C9-9B22-2FCF293BB998}"/>
              </a:ext>
            </a:extLst>
          </p:cNvPr>
          <p:cNvSpPr>
            <a:spLocks noGrp="1"/>
          </p:cNvSpPr>
          <p:nvPr>
            <p:ph type="ftr" sz="quarter" idx="11"/>
          </p:nvPr>
        </p:nvSpPr>
        <p:spPr/>
        <p:txBody>
          <a:bodyPr/>
          <a:lstStyle/>
          <a:p>
            <a:r>
              <a:rPr lang="en-IN"/>
              <a:t>18EEP302L-Minor Project IV</a:t>
            </a:r>
          </a:p>
        </p:txBody>
      </p:sp>
      <p:sp>
        <p:nvSpPr>
          <p:cNvPr id="6" name="Slide Number Placeholder 5">
            <a:extLst>
              <a:ext uri="{FF2B5EF4-FFF2-40B4-BE49-F238E27FC236}">
                <a16:creationId xmlns:a16="http://schemas.microsoft.com/office/drawing/2014/main" id="{909A1717-BE49-FFD4-01D1-53F099E8C367}"/>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96164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9927-F123-C0A2-1E08-8B204BF986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1CA518-C2DF-A30F-FD38-97E84AD49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D4364D-0E33-B67B-86D7-5DCE72100752}"/>
              </a:ext>
            </a:extLst>
          </p:cNvPr>
          <p:cNvSpPr>
            <a:spLocks noGrp="1"/>
          </p:cNvSpPr>
          <p:nvPr>
            <p:ph type="dt" sz="half" idx="10"/>
          </p:nvPr>
        </p:nvSpPr>
        <p:spPr/>
        <p:txBody>
          <a:bodyPr/>
          <a:lstStyle/>
          <a:p>
            <a:r>
              <a:rPr lang="en-US"/>
              <a:t>21-04-2023</a:t>
            </a:r>
            <a:endParaRPr lang="en-IN"/>
          </a:p>
        </p:txBody>
      </p:sp>
      <p:sp>
        <p:nvSpPr>
          <p:cNvPr id="5" name="Footer Placeholder 4">
            <a:extLst>
              <a:ext uri="{FF2B5EF4-FFF2-40B4-BE49-F238E27FC236}">
                <a16:creationId xmlns:a16="http://schemas.microsoft.com/office/drawing/2014/main" id="{63C3D867-5ECF-B82D-B96D-CCAB4AD59F68}"/>
              </a:ext>
            </a:extLst>
          </p:cNvPr>
          <p:cNvSpPr>
            <a:spLocks noGrp="1"/>
          </p:cNvSpPr>
          <p:nvPr>
            <p:ph type="ftr" sz="quarter" idx="11"/>
          </p:nvPr>
        </p:nvSpPr>
        <p:spPr/>
        <p:txBody>
          <a:bodyPr/>
          <a:lstStyle/>
          <a:p>
            <a:r>
              <a:rPr lang="en-IN"/>
              <a:t>18EEP302L-Minor Project IV</a:t>
            </a:r>
          </a:p>
        </p:txBody>
      </p:sp>
      <p:sp>
        <p:nvSpPr>
          <p:cNvPr id="6" name="Slide Number Placeholder 5">
            <a:extLst>
              <a:ext uri="{FF2B5EF4-FFF2-40B4-BE49-F238E27FC236}">
                <a16:creationId xmlns:a16="http://schemas.microsoft.com/office/drawing/2014/main" id="{30DCEEE9-2E84-FD29-767E-F76C38AB9D9C}"/>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318679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A615-0F13-C536-346C-F7E8D0429D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ADD4A3-6F06-9309-AC70-1A4F5C4DB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219EDA-E884-5661-6350-E61CDC8EB404}"/>
              </a:ext>
            </a:extLst>
          </p:cNvPr>
          <p:cNvSpPr>
            <a:spLocks noGrp="1"/>
          </p:cNvSpPr>
          <p:nvPr>
            <p:ph type="dt" sz="half" idx="10"/>
          </p:nvPr>
        </p:nvSpPr>
        <p:spPr/>
        <p:txBody>
          <a:bodyPr/>
          <a:lstStyle/>
          <a:p>
            <a:r>
              <a:rPr lang="en-US"/>
              <a:t>21-04-2023</a:t>
            </a:r>
            <a:endParaRPr lang="en-IN"/>
          </a:p>
        </p:txBody>
      </p:sp>
      <p:sp>
        <p:nvSpPr>
          <p:cNvPr id="5" name="Footer Placeholder 4">
            <a:extLst>
              <a:ext uri="{FF2B5EF4-FFF2-40B4-BE49-F238E27FC236}">
                <a16:creationId xmlns:a16="http://schemas.microsoft.com/office/drawing/2014/main" id="{4D5D023C-BBEF-106D-8FF1-45F60C0982D1}"/>
              </a:ext>
            </a:extLst>
          </p:cNvPr>
          <p:cNvSpPr>
            <a:spLocks noGrp="1"/>
          </p:cNvSpPr>
          <p:nvPr>
            <p:ph type="ftr" sz="quarter" idx="11"/>
          </p:nvPr>
        </p:nvSpPr>
        <p:spPr/>
        <p:txBody>
          <a:bodyPr/>
          <a:lstStyle/>
          <a:p>
            <a:r>
              <a:rPr lang="en-IN"/>
              <a:t>18EEP302L-Minor Project IV</a:t>
            </a:r>
          </a:p>
        </p:txBody>
      </p:sp>
      <p:sp>
        <p:nvSpPr>
          <p:cNvPr id="6" name="Slide Number Placeholder 5">
            <a:extLst>
              <a:ext uri="{FF2B5EF4-FFF2-40B4-BE49-F238E27FC236}">
                <a16:creationId xmlns:a16="http://schemas.microsoft.com/office/drawing/2014/main" id="{BD2A5FCE-D1C2-78C0-92A0-F8C887045B5F}"/>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1597496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057A-3223-6A55-89D8-3723B37454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65A995-6DE4-0E02-778D-66674C14FF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FFE3BA-A98E-E211-4F4B-A2C34FD8A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0628E2-1918-C00D-AD3A-2FC7D330F253}"/>
              </a:ext>
            </a:extLst>
          </p:cNvPr>
          <p:cNvSpPr>
            <a:spLocks noGrp="1"/>
          </p:cNvSpPr>
          <p:nvPr>
            <p:ph type="dt" sz="half" idx="10"/>
          </p:nvPr>
        </p:nvSpPr>
        <p:spPr/>
        <p:txBody>
          <a:bodyPr/>
          <a:lstStyle/>
          <a:p>
            <a:r>
              <a:rPr lang="en-US"/>
              <a:t>21-04-2023</a:t>
            </a:r>
            <a:endParaRPr lang="en-IN"/>
          </a:p>
        </p:txBody>
      </p:sp>
      <p:sp>
        <p:nvSpPr>
          <p:cNvPr id="6" name="Footer Placeholder 5">
            <a:extLst>
              <a:ext uri="{FF2B5EF4-FFF2-40B4-BE49-F238E27FC236}">
                <a16:creationId xmlns:a16="http://schemas.microsoft.com/office/drawing/2014/main" id="{A6B4E1C2-4793-4BD8-6DD1-D3B1398A220C}"/>
              </a:ext>
            </a:extLst>
          </p:cNvPr>
          <p:cNvSpPr>
            <a:spLocks noGrp="1"/>
          </p:cNvSpPr>
          <p:nvPr>
            <p:ph type="ftr" sz="quarter" idx="11"/>
          </p:nvPr>
        </p:nvSpPr>
        <p:spPr/>
        <p:txBody>
          <a:bodyPr/>
          <a:lstStyle/>
          <a:p>
            <a:r>
              <a:rPr lang="en-IN"/>
              <a:t>18EEP302L-Minor Project IV</a:t>
            </a:r>
          </a:p>
        </p:txBody>
      </p:sp>
      <p:sp>
        <p:nvSpPr>
          <p:cNvPr id="7" name="Slide Number Placeholder 6">
            <a:extLst>
              <a:ext uri="{FF2B5EF4-FFF2-40B4-BE49-F238E27FC236}">
                <a16:creationId xmlns:a16="http://schemas.microsoft.com/office/drawing/2014/main" id="{F6BBE0DB-2161-6EF8-568E-93C485067B2A}"/>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139590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D242-51B3-995E-8B87-A366EA9FC7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E3F9E0-6C36-AA8B-1246-6039D0D796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EDD0F-567C-7A02-60EE-F10AF3C4E3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CBE838-11F5-D5E6-B1E7-9BF4F9EB42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8B7C6-A151-E1AF-7FC4-F07D9B2971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9EC088-3F8F-8404-8613-8527A9CA2329}"/>
              </a:ext>
            </a:extLst>
          </p:cNvPr>
          <p:cNvSpPr>
            <a:spLocks noGrp="1"/>
          </p:cNvSpPr>
          <p:nvPr>
            <p:ph type="dt" sz="half" idx="10"/>
          </p:nvPr>
        </p:nvSpPr>
        <p:spPr/>
        <p:txBody>
          <a:bodyPr/>
          <a:lstStyle/>
          <a:p>
            <a:r>
              <a:rPr lang="en-US"/>
              <a:t>21-04-2023</a:t>
            </a:r>
            <a:endParaRPr lang="en-IN"/>
          </a:p>
        </p:txBody>
      </p:sp>
      <p:sp>
        <p:nvSpPr>
          <p:cNvPr id="8" name="Footer Placeholder 7">
            <a:extLst>
              <a:ext uri="{FF2B5EF4-FFF2-40B4-BE49-F238E27FC236}">
                <a16:creationId xmlns:a16="http://schemas.microsoft.com/office/drawing/2014/main" id="{57B51F7E-392B-E120-CA6C-7C2ABC876A0A}"/>
              </a:ext>
            </a:extLst>
          </p:cNvPr>
          <p:cNvSpPr>
            <a:spLocks noGrp="1"/>
          </p:cNvSpPr>
          <p:nvPr>
            <p:ph type="ftr" sz="quarter" idx="11"/>
          </p:nvPr>
        </p:nvSpPr>
        <p:spPr/>
        <p:txBody>
          <a:bodyPr/>
          <a:lstStyle/>
          <a:p>
            <a:r>
              <a:rPr lang="en-IN"/>
              <a:t>18EEP302L-Minor Project IV</a:t>
            </a:r>
          </a:p>
        </p:txBody>
      </p:sp>
      <p:sp>
        <p:nvSpPr>
          <p:cNvPr id="9" name="Slide Number Placeholder 8">
            <a:extLst>
              <a:ext uri="{FF2B5EF4-FFF2-40B4-BE49-F238E27FC236}">
                <a16:creationId xmlns:a16="http://schemas.microsoft.com/office/drawing/2014/main" id="{F786A056-E598-BBEF-C013-9FE6FC7C0DD3}"/>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135902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B59B-6A81-FFC7-A965-001B9DB524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E3E7C5-2EAB-B314-A3C6-BEC410C5F55F}"/>
              </a:ext>
            </a:extLst>
          </p:cNvPr>
          <p:cNvSpPr>
            <a:spLocks noGrp="1"/>
          </p:cNvSpPr>
          <p:nvPr>
            <p:ph type="dt" sz="half" idx="10"/>
          </p:nvPr>
        </p:nvSpPr>
        <p:spPr/>
        <p:txBody>
          <a:bodyPr/>
          <a:lstStyle/>
          <a:p>
            <a:r>
              <a:rPr lang="en-US"/>
              <a:t>21-04-2023</a:t>
            </a:r>
            <a:endParaRPr lang="en-IN"/>
          </a:p>
        </p:txBody>
      </p:sp>
      <p:sp>
        <p:nvSpPr>
          <p:cNvPr id="4" name="Footer Placeholder 3">
            <a:extLst>
              <a:ext uri="{FF2B5EF4-FFF2-40B4-BE49-F238E27FC236}">
                <a16:creationId xmlns:a16="http://schemas.microsoft.com/office/drawing/2014/main" id="{9AF44D9B-7D87-AA81-B7E0-870FEB61D85A}"/>
              </a:ext>
            </a:extLst>
          </p:cNvPr>
          <p:cNvSpPr>
            <a:spLocks noGrp="1"/>
          </p:cNvSpPr>
          <p:nvPr>
            <p:ph type="ftr" sz="quarter" idx="11"/>
          </p:nvPr>
        </p:nvSpPr>
        <p:spPr/>
        <p:txBody>
          <a:bodyPr/>
          <a:lstStyle/>
          <a:p>
            <a:r>
              <a:rPr lang="en-IN"/>
              <a:t>18EEP302L-Minor Project IV</a:t>
            </a:r>
          </a:p>
        </p:txBody>
      </p:sp>
      <p:sp>
        <p:nvSpPr>
          <p:cNvPr id="5" name="Slide Number Placeholder 4">
            <a:extLst>
              <a:ext uri="{FF2B5EF4-FFF2-40B4-BE49-F238E27FC236}">
                <a16:creationId xmlns:a16="http://schemas.microsoft.com/office/drawing/2014/main" id="{67D7D77C-E9FC-91FD-FD7D-EAD2D074A0CA}"/>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233292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B23B40-2816-8FE0-5821-BC1F24A6567D}"/>
              </a:ext>
            </a:extLst>
          </p:cNvPr>
          <p:cNvSpPr>
            <a:spLocks noGrp="1"/>
          </p:cNvSpPr>
          <p:nvPr>
            <p:ph type="dt" sz="half" idx="10"/>
          </p:nvPr>
        </p:nvSpPr>
        <p:spPr/>
        <p:txBody>
          <a:bodyPr/>
          <a:lstStyle/>
          <a:p>
            <a:r>
              <a:rPr lang="en-US"/>
              <a:t>21-04-2023</a:t>
            </a:r>
            <a:endParaRPr lang="en-IN"/>
          </a:p>
        </p:txBody>
      </p:sp>
      <p:sp>
        <p:nvSpPr>
          <p:cNvPr id="3" name="Footer Placeholder 2">
            <a:extLst>
              <a:ext uri="{FF2B5EF4-FFF2-40B4-BE49-F238E27FC236}">
                <a16:creationId xmlns:a16="http://schemas.microsoft.com/office/drawing/2014/main" id="{DB2B09B6-1AAD-DAF5-FCB5-4F0D2260B660}"/>
              </a:ext>
            </a:extLst>
          </p:cNvPr>
          <p:cNvSpPr>
            <a:spLocks noGrp="1"/>
          </p:cNvSpPr>
          <p:nvPr>
            <p:ph type="ftr" sz="quarter" idx="11"/>
          </p:nvPr>
        </p:nvSpPr>
        <p:spPr/>
        <p:txBody>
          <a:bodyPr/>
          <a:lstStyle/>
          <a:p>
            <a:r>
              <a:rPr lang="en-IN"/>
              <a:t>18EEP302L-Minor Project IV</a:t>
            </a:r>
          </a:p>
        </p:txBody>
      </p:sp>
      <p:sp>
        <p:nvSpPr>
          <p:cNvPr id="4" name="Slide Number Placeholder 3">
            <a:extLst>
              <a:ext uri="{FF2B5EF4-FFF2-40B4-BE49-F238E27FC236}">
                <a16:creationId xmlns:a16="http://schemas.microsoft.com/office/drawing/2014/main" id="{8AB089E4-4BD2-5CEF-4D97-E2CE357250CA}"/>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135578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7506-154C-73CF-62DD-FF8A46521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0CDF7D-4303-8ABC-CB55-88C4A79003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0229FD-A1AB-F8D5-DC38-3900C182B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7F48A2-E34D-A1AD-E4DB-22101BE22D0A}"/>
              </a:ext>
            </a:extLst>
          </p:cNvPr>
          <p:cNvSpPr>
            <a:spLocks noGrp="1"/>
          </p:cNvSpPr>
          <p:nvPr>
            <p:ph type="dt" sz="half" idx="10"/>
          </p:nvPr>
        </p:nvSpPr>
        <p:spPr/>
        <p:txBody>
          <a:bodyPr/>
          <a:lstStyle/>
          <a:p>
            <a:r>
              <a:rPr lang="en-US"/>
              <a:t>21-04-2023</a:t>
            </a:r>
            <a:endParaRPr lang="en-IN"/>
          </a:p>
        </p:txBody>
      </p:sp>
      <p:sp>
        <p:nvSpPr>
          <p:cNvPr id="6" name="Footer Placeholder 5">
            <a:extLst>
              <a:ext uri="{FF2B5EF4-FFF2-40B4-BE49-F238E27FC236}">
                <a16:creationId xmlns:a16="http://schemas.microsoft.com/office/drawing/2014/main" id="{92463B09-D2EB-F379-41CD-742FB8ACB59E}"/>
              </a:ext>
            </a:extLst>
          </p:cNvPr>
          <p:cNvSpPr>
            <a:spLocks noGrp="1"/>
          </p:cNvSpPr>
          <p:nvPr>
            <p:ph type="ftr" sz="quarter" idx="11"/>
          </p:nvPr>
        </p:nvSpPr>
        <p:spPr/>
        <p:txBody>
          <a:bodyPr/>
          <a:lstStyle/>
          <a:p>
            <a:r>
              <a:rPr lang="en-IN"/>
              <a:t>18EEP302L-Minor Project IV</a:t>
            </a:r>
          </a:p>
        </p:txBody>
      </p:sp>
      <p:sp>
        <p:nvSpPr>
          <p:cNvPr id="7" name="Slide Number Placeholder 6">
            <a:extLst>
              <a:ext uri="{FF2B5EF4-FFF2-40B4-BE49-F238E27FC236}">
                <a16:creationId xmlns:a16="http://schemas.microsoft.com/office/drawing/2014/main" id="{41DE800E-AF62-0604-5A5B-69D322015A58}"/>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216425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8D27-EBEF-545A-F98E-8ACC63F0C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544F22-7EA4-DFDC-21D4-E30FF13B8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98A8E4-1526-E47D-BF60-9B63E7027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2A64C-34D4-FE07-8541-58392D310A51}"/>
              </a:ext>
            </a:extLst>
          </p:cNvPr>
          <p:cNvSpPr>
            <a:spLocks noGrp="1"/>
          </p:cNvSpPr>
          <p:nvPr>
            <p:ph type="dt" sz="half" idx="10"/>
          </p:nvPr>
        </p:nvSpPr>
        <p:spPr/>
        <p:txBody>
          <a:bodyPr/>
          <a:lstStyle/>
          <a:p>
            <a:r>
              <a:rPr lang="en-US"/>
              <a:t>21-04-2023</a:t>
            </a:r>
            <a:endParaRPr lang="en-IN"/>
          </a:p>
        </p:txBody>
      </p:sp>
      <p:sp>
        <p:nvSpPr>
          <p:cNvPr id="6" name="Footer Placeholder 5">
            <a:extLst>
              <a:ext uri="{FF2B5EF4-FFF2-40B4-BE49-F238E27FC236}">
                <a16:creationId xmlns:a16="http://schemas.microsoft.com/office/drawing/2014/main" id="{22DBA8CB-9E5F-03E9-4581-DE11D5D16B78}"/>
              </a:ext>
            </a:extLst>
          </p:cNvPr>
          <p:cNvSpPr>
            <a:spLocks noGrp="1"/>
          </p:cNvSpPr>
          <p:nvPr>
            <p:ph type="ftr" sz="quarter" idx="11"/>
          </p:nvPr>
        </p:nvSpPr>
        <p:spPr/>
        <p:txBody>
          <a:bodyPr/>
          <a:lstStyle/>
          <a:p>
            <a:r>
              <a:rPr lang="en-IN"/>
              <a:t>18EEP302L-Minor Project IV</a:t>
            </a:r>
          </a:p>
        </p:txBody>
      </p:sp>
      <p:sp>
        <p:nvSpPr>
          <p:cNvPr id="7" name="Slide Number Placeholder 6">
            <a:extLst>
              <a:ext uri="{FF2B5EF4-FFF2-40B4-BE49-F238E27FC236}">
                <a16:creationId xmlns:a16="http://schemas.microsoft.com/office/drawing/2014/main" id="{05C3B0D3-CDD4-4DC9-A59C-5A6828866CB2}"/>
              </a:ext>
            </a:extLst>
          </p:cNvPr>
          <p:cNvSpPr>
            <a:spLocks noGrp="1"/>
          </p:cNvSpPr>
          <p:nvPr>
            <p:ph type="sldNum" sz="quarter" idx="12"/>
          </p:nvPr>
        </p:nvSpPr>
        <p:spPr/>
        <p:txBody>
          <a:bodyPr/>
          <a:lstStyle/>
          <a:p>
            <a:fld id="{F407AEC3-FAD0-4E87-B810-BCD114022F75}" type="slidenum">
              <a:rPr lang="en-IN" smtClean="0"/>
              <a:t>‹#›</a:t>
            </a:fld>
            <a:endParaRPr lang="en-IN"/>
          </a:p>
        </p:txBody>
      </p:sp>
    </p:spTree>
    <p:extLst>
      <p:ext uri="{BB962C8B-B14F-4D97-AF65-F5344CB8AC3E}">
        <p14:creationId xmlns:p14="http://schemas.microsoft.com/office/powerpoint/2010/main" val="81022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4593C-A77E-B648-3257-7FE931A741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F1A255-D924-4E5E-3DA7-EB2738B90E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90F196-50DE-3C89-782E-61539B412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21-04-2023</a:t>
            </a:r>
            <a:endParaRPr lang="en-IN"/>
          </a:p>
        </p:txBody>
      </p:sp>
      <p:sp>
        <p:nvSpPr>
          <p:cNvPr id="5" name="Footer Placeholder 4">
            <a:extLst>
              <a:ext uri="{FF2B5EF4-FFF2-40B4-BE49-F238E27FC236}">
                <a16:creationId xmlns:a16="http://schemas.microsoft.com/office/drawing/2014/main" id="{57C1B43B-C702-4AC3-023C-2BEB2A8AFB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18EEP302L-Minor Project IV</a:t>
            </a:r>
          </a:p>
        </p:txBody>
      </p:sp>
      <p:sp>
        <p:nvSpPr>
          <p:cNvPr id="6" name="Slide Number Placeholder 5">
            <a:extLst>
              <a:ext uri="{FF2B5EF4-FFF2-40B4-BE49-F238E27FC236}">
                <a16:creationId xmlns:a16="http://schemas.microsoft.com/office/drawing/2014/main" id="{DB81AE69-0C58-1790-8447-F35F1A9C17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7AEC3-FAD0-4E87-B810-BCD114022F75}" type="slidenum">
              <a:rPr lang="en-IN" smtClean="0"/>
              <a:t>‹#›</a:t>
            </a:fld>
            <a:endParaRPr lang="en-IN"/>
          </a:p>
        </p:txBody>
      </p:sp>
    </p:spTree>
    <p:extLst>
      <p:ext uri="{BB962C8B-B14F-4D97-AF65-F5344CB8AC3E}">
        <p14:creationId xmlns:p14="http://schemas.microsoft.com/office/powerpoint/2010/main" val="39570995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degruyter.com/document/doi/10.1515/ijeeps-2014-0086/html" TargetMode="External"/><Relationship Id="rId3" Type="http://schemas.openxmlformats.org/officeDocument/2006/relationships/image" Target="../media/image2.png"/><Relationship Id="rId7" Type="http://schemas.openxmlformats.org/officeDocument/2006/relationships/hyperlink" Target="https://www.sciencedirect.com/science/article/pii/S1876610215034241"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ieeexplore.ieee.org/document/5470876" TargetMode="External"/><Relationship Id="rId5" Type="http://schemas.openxmlformats.org/officeDocument/2006/relationships/hyperlink" Target="https://www.sciencedirect.com/science/article/pii/S0142061517310644" TargetMode="External"/><Relationship Id="rId4" Type="http://schemas.openxmlformats.org/officeDocument/2006/relationships/hyperlink" Target="https://ieeexplore.ieee.org/document/732880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literaturazamen.com/%D0%BC%D0%BE%D0%B5%D1%82%D0%BE-%D1%81%D1%8A%D1%80%D0%B4%D0%B5%D1%87%D0%BD%D0%BE-%D0%B1%D0%BB%D0%B0%D0%B3%D0%BE%D0%B4%D0%B0%D1%80%D1%8F-%D0%BF%D0%BE%D1%89%D0%B5%D0%BD%D1%81%D0%BA%D0%B0-%D0%BA/"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author/37085805983" TargetMode="External"/><Relationship Id="rId2" Type="http://schemas.openxmlformats.org/officeDocument/2006/relationships/hyperlink" Target="https://ieeexplore.ieee.org/author/37086534773" TargetMode="External"/><Relationship Id="rId1" Type="http://schemas.openxmlformats.org/officeDocument/2006/relationships/slideLayout" Target="../slideLayouts/slideLayout7.xml"/><Relationship Id="rId4" Type="http://schemas.openxmlformats.org/officeDocument/2006/relationships/hyperlink" Target="https://ieeexplore.ieee.org/author/3741137920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017D37F-D94B-394D-9C22-A239BCF36DD0}"/>
              </a:ext>
            </a:extLst>
          </p:cNvPr>
          <p:cNvSpPr txBox="1">
            <a:spLocks noGrp="1"/>
          </p:cNvSpPr>
          <p:nvPr>
            <p:ph type="title"/>
          </p:nvPr>
        </p:nvSpPr>
        <p:spPr>
          <a:xfrm>
            <a:off x="3267075" y="2465491"/>
            <a:ext cx="5657850" cy="866976"/>
          </a:xfrm>
          <a:prstGeom prst="rect">
            <a:avLst/>
          </a:prstGeom>
        </p:spPr>
        <p:txBody>
          <a:bodyPr vert="horz" lIns="51435" tIns="25718" rIns="51435" bIns="25718" rtlCol="0" anchor="b">
            <a:normAutofit fontScale="9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br>
              <a:rPr lang="en-GB" sz="1350" b="1" dirty="0">
                <a:solidFill>
                  <a:srgbClr val="000000"/>
                </a:solidFill>
                <a:latin typeface="Times New Roman"/>
                <a:cs typeface="Times New Roman"/>
              </a:rPr>
            </a:br>
            <a:br>
              <a:rPr lang="en-GB" sz="1350" b="1" dirty="0">
                <a:latin typeface="Times New Roman"/>
                <a:cs typeface="Times New Roman"/>
              </a:rPr>
            </a:br>
            <a:br>
              <a:rPr lang="en-GB" sz="1350" b="1" dirty="0">
                <a:latin typeface="Times New Roman"/>
                <a:cs typeface="Times New Roman"/>
              </a:rPr>
            </a:br>
            <a:br>
              <a:rPr lang="en-GB" sz="1350" b="1" dirty="0">
                <a:latin typeface="Times New Roman"/>
                <a:cs typeface="Times New Roman"/>
              </a:rPr>
            </a:br>
            <a:br>
              <a:rPr lang="en-GB" sz="1350" b="1" dirty="0">
                <a:latin typeface="Times New Roman"/>
                <a:cs typeface="Times New Roman"/>
              </a:rPr>
            </a:br>
            <a:endParaRPr lang="en-GB" sz="1350" b="1" dirty="0">
              <a:solidFill>
                <a:srgbClr val="000000"/>
              </a:solidFill>
              <a:latin typeface="Times New Roman"/>
              <a:cs typeface="Times New Roman"/>
            </a:endParaRP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dirty="0"/>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9" name="TextBox 8">
            <a:extLst>
              <a:ext uri="{FF2B5EF4-FFF2-40B4-BE49-F238E27FC236}">
                <a16:creationId xmlns:a16="http://schemas.microsoft.com/office/drawing/2014/main" id="{D26104B6-C727-4489-8C64-A917422F61EE}"/>
              </a:ext>
            </a:extLst>
          </p:cNvPr>
          <p:cNvSpPr txBox="1"/>
          <p:nvPr/>
        </p:nvSpPr>
        <p:spPr>
          <a:xfrm>
            <a:off x="5324475" y="3300416"/>
            <a:ext cx="1543050" cy="20781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l"/>
            <a:endParaRPr lang="en-US" sz="1013" dirty="0"/>
          </a:p>
        </p:txBody>
      </p:sp>
      <p:sp>
        <p:nvSpPr>
          <p:cNvPr id="10" name="TextBox 9">
            <a:extLst>
              <a:ext uri="{FF2B5EF4-FFF2-40B4-BE49-F238E27FC236}">
                <a16:creationId xmlns:a16="http://schemas.microsoft.com/office/drawing/2014/main" id="{1FA8F4EE-B632-4A4E-B81B-4D4AD4688C64}"/>
              </a:ext>
            </a:extLst>
          </p:cNvPr>
          <p:cNvSpPr txBox="1"/>
          <p:nvPr/>
        </p:nvSpPr>
        <p:spPr>
          <a:xfrm>
            <a:off x="6626021" y="3396957"/>
            <a:ext cx="321873" cy="20781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l"/>
            <a:endParaRPr lang="en-US" sz="1013" dirty="0"/>
          </a:p>
        </p:txBody>
      </p:sp>
      <p:sp>
        <p:nvSpPr>
          <p:cNvPr id="6" name="TextBox 5">
            <a:extLst>
              <a:ext uri="{FF2B5EF4-FFF2-40B4-BE49-F238E27FC236}">
                <a16:creationId xmlns:a16="http://schemas.microsoft.com/office/drawing/2014/main" id="{C6F3D5D9-0219-4D65-98EA-6F967FCDCAED}"/>
              </a:ext>
            </a:extLst>
          </p:cNvPr>
          <p:cNvSpPr txBox="1"/>
          <p:nvPr/>
        </p:nvSpPr>
        <p:spPr>
          <a:xfrm>
            <a:off x="5324475" y="3300416"/>
            <a:ext cx="1543050" cy="20781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l"/>
            <a:endParaRPr lang="en-US" sz="1013" dirty="0"/>
          </a:p>
        </p:txBody>
      </p:sp>
      <p:sp>
        <p:nvSpPr>
          <p:cNvPr id="19" name="Title 1">
            <a:extLst>
              <a:ext uri="{FF2B5EF4-FFF2-40B4-BE49-F238E27FC236}">
                <a16:creationId xmlns:a16="http://schemas.microsoft.com/office/drawing/2014/main" id="{846F786F-88E9-C3EC-971C-38A8FFE21346}"/>
              </a:ext>
            </a:extLst>
          </p:cNvPr>
          <p:cNvSpPr txBox="1">
            <a:spLocks/>
          </p:cNvSpPr>
          <p:nvPr/>
        </p:nvSpPr>
        <p:spPr>
          <a:xfrm>
            <a:off x="3267075" y="2465491"/>
            <a:ext cx="5657850" cy="866976"/>
          </a:xfrm>
          <a:prstGeom prst="rect">
            <a:avLst/>
          </a:prstGeom>
        </p:spPr>
        <p:txBody>
          <a:bodyPr vert="horz" lIns="51435" tIns="25718" rIns="51435" bIns="25718" rtlCol="0" anchor="b">
            <a:normAutofit fontScale="90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br>
              <a:rPr lang="en-GB" sz="1350" b="1">
                <a:solidFill>
                  <a:srgbClr val="000000"/>
                </a:solidFill>
                <a:latin typeface="Times New Roman"/>
                <a:cs typeface="Times New Roman"/>
              </a:rPr>
            </a:br>
            <a:br>
              <a:rPr lang="en-GB" sz="1350" b="1">
                <a:latin typeface="Times New Roman"/>
                <a:cs typeface="Times New Roman"/>
              </a:rPr>
            </a:br>
            <a:br>
              <a:rPr lang="en-GB" sz="1350" b="1">
                <a:latin typeface="Times New Roman"/>
                <a:cs typeface="Times New Roman"/>
              </a:rPr>
            </a:br>
            <a:br>
              <a:rPr lang="en-GB" sz="1350" b="1">
                <a:latin typeface="Times New Roman"/>
                <a:cs typeface="Times New Roman"/>
              </a:rPr>
            </a:br>
            <a:br>
              <a:rPr lang="en-GB" sz="1350" b="1">
                <a:latin typeface="Times New Roman"/>
                <a:cs typeface="Times New Roman"/>
              </a:rPr>
            </a:br>
            <a:endParaRPr lang="en-GB" sz="1350" b="1" dirty="0">
              <a:solidFill>
                <a:srgbClr val="000000"/>
              </a:solidFill>
              <a:latin typeface="Times New Roman"/>
              <a:cs typeface="Times New Roman"/>
            </a:endParaRPr>
          </a:p>
        </p:txBody>
      </p:sp>
      <p:sp>
        <p:nvSpPr>
          <p:cNvPr id="21" name="TextBox 20">
            <a:extLst>
              <a:ext uri="{FF2B5EF4-FFF2-40B4-BE49-F238E27FC236}">
                <a16:creationId xmlns:a16="http://schemas.microsoft.com/office/drawing/2014/main" id="{E9E4720C-D538-DA76-60EC-CB10FDA1F587}"/>
              </a:ext>
            </a:extLst>
          </p:cNvPr>
          <p:cNvSpPr txBox="1"/>
          <p:nvPr/>
        </p:nvSpPr>
        <p:spPr>
          <a:xfrm>
            <a:off x="5324475" y="3364906"/>
            <a:ext cx="1543050" cy="20781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l"/>
            <a:endParaRPr lang="en-US" sz="1013" dirty="0"/>
          </a:p>
        </p:txBody>
      </p:sp>
      <p:sp>
        <p:nvSpPr>
          <p:cNvPr id="22" name="TextBox 21">
            <a:extLst>
              <a:ext uri="{FF2B5EF4-FFF2-40B4-BE49-F238E27FC236}">
                <a16:creationId xmlns:a16="http://schemas.microsoft.com/office/drawing/2014/main" id="{52AA3256-B075-2D08-F733-25978A1444B8}"/>
              </a:ext>
            </a:extLst>
          </p:cNvPr>
          <p:cNvSpPr txBox="1"/>
          <p:nvPr/>
        </p:nvSpPr>
        <p:spPr>
          <a:xfrm>
            <a:off x="3442714" y="2384986"/>
            <a:ext cx="5740340" cy="744436"/>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endParaRPr lang="en-US" sz="1350" b="1" dirty="0">
              <a:solidFill>
                <a:srgbClr val="002060"/>
              </a:solidFill>
              <a:latin typeface="Times New Roman"/>
              <a:cs typeface="Times New Roman"/>
            </a:endParaRPr>
          </a:p>
          <a:p>
            <a:r>
              <a:rPr lang="en-US" sz="1575" b="1" dirty="0">
                <a:solidFill>
                  <a:srgbClr val="002060"/>
                </a:solidFill>
                <a:latin typeface="Times New Roman"/>
                <a:cs typeface="Times New Roman"/>
              </a:rPr>
              <a:t>                                        </a:t>
            </a:r>
          </a:p>
          <a:p>
            <a:r>
              <a:rPr lang="en-US" sz="1575" b="1" dirty="0">
                <a:solidFill>
                  <a:srgbClr val="002060"/>
                </a:solidFill>
                <a:latin typeface="Times New Roman"/>
                <a:cs typeface="Times New Roman"/>
              </a:rPr>
              <a:t>                                                    </a:t>
            </a:r>
          </a:p>
        </p:txBody>
      </p:sp>
      <p:sp>
        <p:nvSpPr>
          <p:cNvPr id="23" name="TextBox 22">
            <a:extLst>
              <a:ext uri="{FF2B5EF4-FFF2-40B4-BE49-F238E27FC236}">
                <a16:creationId xmlns:a16="http://schemas.microsoft.com/office/drawing/2014/main" id="{D3CD58AA-A39C-1AB4-0435-711F699272E0}"/>
              </a:ext>
            </a:extLst>
          </p:cNvPr>
          <p:cNvSpPr txBox="1"/>
          <p:nvPr/>
        </p:nvSpPr>
        <p:spPr>
          <a:xfrm>
            <a:off x="2068882" y="861690"/>
            <a:ext cx="8863444" cy="1744709"/>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sz="2200" b="1" dirty="0">
                <a:solidFill>
                  <a:srgbClr val="002060"/>
                </a:solidFill>
                <a:latin typeface="Times New Roman"/>
                <a:cs typeface="Times New Roman"/>
              </a:rPr>
              <a:t>DEPARTMENT OF ELECTRICAL AND ELECTRONICS ENGINEERING</a:t>
            </a:r>
          </a:p>
          <a:p>
            <a:pPr algn="ctr"/>
            <a:endParaRPr lang="en-US" sz="2200" b="1" dirty="0">
              <a:solidFill>
                <a:srgbClr val="002060"/>
              </a:solidFill>
              <a:latin typeface="Times New Roman"/>
              <a:cs typeface="Times New Roman"/>
            </a:endParaRPr>
          </a:p>
          <a:p>
            <a:pPr algn="ctr"/>
            <a:r>
              <a:rPr lang="en-US" sz="2200" b="1" dirty="0">
                <a:latin typeface="Times New Roman"/>
                <a:cs typeface="Times New Roman"/>
              </a:rPr>
              <a:t>18EEP302L – MINOR PROJECT IV</a:t>
            </a:r>
          </a:p>
          <a:p>
            <a:pPr algn="ctr"/>
            <a:r>
              <a:rPr lang="en-IN" sz="2200" b="1" dirty="0">
                <a:solidFill>
                  <a:srgbClr val="002060"/>
                </a:solidFill>
                <a:latin typeface="Times New Roman"/>
                <a:cs typeface="Times New Roman"/>
              </a:rPr>
              <a:t>Second Review</a:t>
            </a:r>
            <a:endParaRPr lang="en-US" sz="2200" b="1" dirty="0">
              <a:solidFill>
                <a:schemeClr val="accent1"/>
              </a:solidFill>
              <a:latin typeface="Times New Roman"/>
              <a:cs typeface="Times New Roman"/>
            </a:endParaRPr>
          </a:p>
        </p:txBody>
      </p:sp>
      <p:sp>
        <p:nvSpPr>
          <p:cNvPr id="24" name="TextBox 23">
            <a:extLst>
              <a:ext uri="{FF2B5EF4-FFF2-40B4-BE49-F238E27FC236}">
                <a16:creationId xmlns:a16="http://schemas.microsoft.com/office/drawing/2014/main" id="{71BD8F64-4389-802F-E5B0-33B83FB39692}"/>
              </a:ext>
            </a:extLst>
          </p:cNvPr>
          <p:cNvSpPr txBox="1"/>
          <p:nvPr/>
        </p:nvSpPr>
        <p:spPr>
          <a:xfrm>
            <a:off x="6626021" y="3396957"/>
            <a:ext cx="321873" cy="20781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l"/>
            <a:endParaRPr lang="en-US" sz="1013" dirty="0"/>
          </a:p>
        </p:txBody>
      </p:sp>
      <p:sp>
        <p:nvSpPr>
          <p:cNvPr id="25" name="TextBox 24">
            <a:extLst>
              <a:ext uri="{FF2B5EF4-FFF2-40B4-BE49-F238E27FC236}">
                <a16:creationId xmlns:a16="http://schemas.microsoft.com/office/drawing/2014/main" id="{572CBCEE-7538-6E0D-BAB9-4AD5933F426B}"/>
              </a:ext>
            </a:extLst>
          </p:cNvPr>
          <p:cNvSpPr txBox="1"/>
          <p:nvPr/>
        </p:nvSpPr>
        <p:spPr>
          <a:xfrm>
            <a:off x="5243907" y="3732242"/>
            <a:ext cx="1543050" cy="20781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l"/>
            <a:endParaRPr lang="en-US" sz="1013" dirty="0"/>
          </a:p>
        </p:txBody>
      </p:sp>
      <p:sp>
        <p:nvSpPr>
          <p:cNvPr id="26" name="TextBox 25">
            <a:extLst>
              <a:ext uri="{FF2B5EF4-FFF2-40B4-BE49-F238E27FC236}">
                <a16:creationId xmlns:a16="http://schemas.microsoft.com/office/drawing/2014/main" id="{461DA419-3315-388A-D105-A6C6F955C15C}"/>
              </a:ext>
            </a:extLst>
          </p:cNvPr>
          <p:cNvSpPr txBox="1"/>
          <p:nvPr/>
        </p:nvSpPr>
        <p:spPr>
          <a:xfrm>
            <a:off x="8153400" y="4476209"/>
            <a:ext cx="2885562" cy="1446550"/>
          </a:xfrm>
          <a:prstGeom prst="rect">
            <a:avLst/>
          </a:prstGeom>
          <a:noFill/>
        </p:spPr>
        <p:txBody>
          <a:bodyPr wrap="square" rtlCol="0">
            <a:spAutoFit/>
          </a:bodyPr>
          <a:lstStyle/>
          <a:p>
            <a:r>
              <a:rPr lang="en-IN" sz="2200" b="1" dirty="0">
                <a:latin typeface="Times New Roman" panose="02020603050405020304" pitchFamily="18" charset="0"/>
                <a:cs typeface="Times New Roman" panose="02020603050405020304" pitchFamily="18" charset="0"/>
              </a:rPr>
              <a:t>Guided by</a:t>
            </a:r>
          </a:p>
          <a:p>
            <a:r>
              <a:rPr lang="en-IN" sz="2200" b="1" dirty="0">
                <a:solidFill>
                  <a:srgbClr val="C00000"/>
                </a:solidFill>
                <a:latin typeface="Times New Roman" panose="02020603050405020304" pitchFamily="18" charset="0"/>
                <a:cs typeface="Times New Roman" panose="02020603050405020304" pitchFamily="18" charset="0"/>
              </a:rPr>
              <a:t>Dr C Kumar</a:t>
            </a:r>
          </a:p>
          <a:p>
            <a:r>
              <a:rPr lang="en-IN" sz="2200" b="1" dirty="0">
                <a:solidFill>
                  <a:srgbClr val="C00000"/>
                </a:solidFill>
                <a:latin typeface="Times New Roman" panose="02020603050405020304" pitchFamily="18" charset="0"/>
                <a:cs typeface="Times New Roman" panose="02020603050405020304" pitchFamily="18" charset="0"/>
              </a:rPr>
              <a:t>Professor /EEE</a:t>
            </a:r>
          </a:p>
          <a:p>
            <a:r>
              <a:rPr lang="en-IN" sz="2200" b="1" dirty="0">
                <a:solidFill>
                  <a:srgbClr val="C00000"/>
                </a:solidFill>
                <a:latin typeface="Times New Roman" panose="02020603050405020304" pitchFamily="18" charset="0"/>
                <a:cs typeface="Times New Roman" panose="02020603050405020304" pitchFamily="18" charset="0"/>
              </a:rPr>
              <a:t>MKCE</a:t>
            </a:r>
          </a:p>
        </p:txBody>
      </p:sp>
      <p:sp>
        <p:nvSpPr>
          <p:cNvPr id="27" name="TextBox 26">
            <a:extLst>
              <a:ext uri="{FF2B5EF4-FFF2-40B4-BE49-F238E27FC236}">
                <a16:creationId xmlns:a16="http://schemas.microsoft.com/office/drawing/2014/main" id="{2B8A074B-B121-D692-9DDB-0FCB2E30EDB4}"/>
              </a:ext>
            </a:extLst>
          </p:cNvPr>
          <p:cNvSpPr txBox="1"/>
          <p:nvPr/>
        </p:nvSpPr>
        <p:spPr>
          <a:xfrm>
            <a:off x="1747556" y="2863918"/>
            <a:ext cx="9545676" cy="830997"/>
          </a:xfrm>
          <a:prstGeom prst="rect">
            <a:avLst/>
          </a:prstGeom>
          <a:noFill/>
        </p:spPr>
        <p:txBody>
          <a:bodyPr wrap="square" rtlCol="0">
            <a:spAutoFit/>
          </a:bodyPr>
          <a:lstStyle/>
          <a:p>
            <a:pPr algn="ctr"/>
            <a:r>
              <a:rPr lang="en-IN" sz="2400" b="1" dirty="0">
                <a:solidFill>
                  <a:srgbClr val="C00000"/>
                </a:solidFill>
                <a:latin typeface="Times New Roman" panose="02020603050405020304" pitchFamily="18" charset="0"/>
                <a:cs typeface="Times New Roman" panose="02020603050405020304" pitchFamily="18" charset="0"/>
              </a:rPr>
              <a:t>TOPIC: PHASE OUTAGE INTIMATION IN THREE PHASE SYSTEM</a:t>
            </a:r>
          </a:p>
        </p:txBody>
      </p:sp>
      <p:sp>
        <p:nvSpPr>
          <p:cNvPr id="28" name="TextBox 27">
            <a:extLst>
              <a:ext uri="{FF2B5EF4-FFF2-40B4-BE49-F238E27FC236}">
                <a16:creationId xmlns:a16="http://schemas.microsoft.com/office/drawing/2014/main" id="{C8A64579-9DB1-F35A-EF23-34F837D1B49B}"/>
              </a:ext>
            </a:extLst>
          </p:cNvPr>
          <p:cNvSpPr txBox="1"/>
          <p:nvPr/>
        </p:nvSpPr>
        <p:spPr>
          <a:xfrm>
            <a:off x="5661373" y="3785366"/>
            <a:ext cx="1929295" cy="430887"/>
          </a:xfrm>
          <a:prstGeom prst="rect">
            <a:avLst/>
          </a:prstGeom>
          <a:noFill/>
        </p:spPr>
        <p:txBody>
          <a:bodyPr wrap="square" rtlCol="0">
            <a:spAutoFit/>
          </a:bodyPr>
          <a:lstStyle/>
          <a:p>
            <a:r>
              <a:rPr lang="en-IN" sz="2200" b="1" dirty="0">
                <a:latin typeface="Times New Roman" panose="02020603050405020304" pitchFamily="18" charset="0"/>
                <a:cs typeface="Times New Roman" panose="02020603050405020304" pitchFamily="18" charset="0"/>
              </a:rPr>
              <a:t>Batch no : 02 </a:t>
            </a:r>
          </a:p>
        </p:txBody>
      </p:sp>
      <p:sp>
        <p:nvSpPr>
          <p:cNvPr id="3" name="Content Placeholder 11">
            <a:extLst>
              <a:ext uri="{FF2B5EF4-FFF2-40B4-BE49-F238E27FC236}">
                <a16:creationId xmlns:a16="http://schemas.microsoft.com/office/drawing/2014/main" id="{C297C3F8-6875-3091-A4AE-384F5ECB2960}"/>
              </a:ext>
            </a:extLst>
          </p:cNvPr>
          <p:cNvSpPr txBox="1">
            <a:spLocks/>
          </p:cNvSpPr>
          <p:nvPr/>
        </p:nvSpPr>
        <p:spPr>
          <a:xfrm>
            <a:off x="1260944" y="4471361"/>
            <a:ext cx="4363540" cy="1736720"/>
          </a:xfrm>
          <a:prstGeom prst="rect">
            <a:avLst/>
          </a:prstGeom>
        </p:spPr>
        <p:txBody>
          <a:bodyPr vert="horz" lIns="51435" tIns="25718" rIns="51435" bIns="25718"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latin typeface="Times New Roman" panose="02020603050405020304" pitchFamily="18" charset="0"/>
                <a:cs typeface="Times New Roman" panose="02020603050405020304" pitchFamily="18" charset="0"/>
              </a:rPr>
              <a:t> Batch Members          </a:t>
            </a:r>
            <a:endParaRPr lang="en-US" sz="2200"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AutoNum type="arabicPeriod"/>
            </a:pPr>
            <a:r>
              <a:rPr lang="en-IN" sz="2200" b="1" dirty="0" err="1">
                <a:solidFill>
                  <a:srgbClr val="002060"/>
                </a:solidFill>
                <a:latin typeface="Times New Roman" panose="02020603050405020304" pitchFamily="18" charset="0"/>
                <a:cs typeface="Times New Roman" panose="02020603050405020304" pitchFamily="18" charset="0"/>
              </a:rPr>
              <a:t>Bhoopesh</a:t>
            </a:r>
            <a:r>
              <a:rPr lang="en-IN" sz="2200" b="1" dirty="0">
                <a:solidFill>
                  <a:srgbClr val="002060"/>
                </a:solidFill>
                <a:latin typeface="Times New Roman" panose="02020603050405020304" pitchFamily="18" charset="0"/>
                <a:cs typeface="Times New Roman" panose="02020603050405020304" pitchFamily="18" charset="0"/>
              </a:rPr>
              <a:t> T             (20BEE4006)</a:t>
            </a:r>
            <a:endParaRPr lang="en-US" sz="2200" b="1" dirty="0">
              <a:solidFill>
                <a:srgbClr val="002060"/>
              </a:solidFill>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AutoNum type="arabicPeriod"/>
            </a:pPr>
            <a:r>
              <a:rPr lang="en-US" sz="2200" b="1" dirty="0">
                <a:solidFill>
                  <a:srgbClr val="002060"/>
                </a:solidFill>
                <a:latin typeface="Times New Roman" panose="02020603050405020304" pitchFamily="18" charset="0"/>
                <a:cs typeface="Times New Roman" panose="02020603050405020304" pitchFamily="18" charset="0"/>
              </a:rPr>
              <a:t>Dharunish A P        (20BEE4</a:t>
            </a:r>
            <a:r>
              <a:rPr lang="en-IN" sz="2200" b="1" dirty="0">
                <a:solidFill>
                  <a:srgbClr val="002060"/>
                </a:solidFill>
                <a:latin typeface="Times New Roman" panose="02020603050405020304" pitchFamily="18" charset="0"/>
                <a:cs typeface="Times New Roman" panose="02020603050405020304" pitchFamily="18" charset="0"/>
              </a:rPr>
              <a:t>015)</a:t>
            </a:r>
          </a:p>
          <a:p>
            <a:pPr marL="257175" indent="-257175">
              <a:buFont typeface="Arial" panose="020B0604020202020204" pitchFamily="34" charset="0"/>
              <a:buAutoNum type="arabicPeriod"/>
            </a:pPr>
            <a:r>
              <a:rPr lang="en-IN" sz="2200" b="1" dirty="0" err="1">
                <a:solidFill>
                  <a:srgbClr val="002060"/>
                </a:solidFill>
                <a:latin typeface="Times New Roman" panose="02020603050405020304" pitchFamily="18" charset="0"/>
                <a:cs typeface="Times New Roman" panose="02020603050405020304" pitchFamily="18" charset="0"/>
              </a:rPr>
              <a:t>Deenadhayalan</a:t>
            </a:r>
            <a:r>
              <a:rPr lang="en-IN" sz="2200" b="1" dirty="0">
                <a:solidFill>
                  <a:srgbClr val="002060"/>
                </a:solidFill>
                <a:latin typeface="Times New Roman" panose="02020603050405020304" pitchFamily="18" charset="0"/>
                <a:cs typeface="Times New Roman" panose="02020603050405020304" pitchFamily="18" charset="0"/>
              </a:rPr>
              <a:t> M  (20BEE4304)</a:t>
            </a:r>
          </a:p>
        </p:txBody>
      </p:sp>
    </p:spTree>
    <p:extLst>
      <p:ext uri="{BB962C8B-B14F-4D97-AF65-F5344CB8AC3E}">
        <p14:creationId xmlns:p14="http://schemas.microsoft.com/office/powerpoint/2010/main" val="301597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5153169-3EC4-9D07-F7B3-C2B85D887423}"/>
              </a:ext>
            </a:extLst>
          </p:cNvPr>
          <p:cNvSpPr>
            <a:spLocks noGrp="1"/>
          </p:cNvSpPr>
          <p:nvPr>
            <p:ph type="title"/>
          </p:nvPr>
        </p:nvSpPr>
        <p:spPr>
          <a:xfrm>
            <a:off x="1491342" y="410368"/>
            <a:ext cx="100366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Proposed Block Diagram Explanation </a:t>
            </a:r>
          </a:p>
        </p:txBody>
      </p:sp>
      <p:sp>
        <p:nvSpPr>
          <p:cNvPr id="2" name="Date Placeholder 1">
            <a:extLst>
              <a:ext uri="{FF2B5EF4-FFF2-40B4-BE49-F238E27FC236}">
                <a16:creationId xmlns:a16="http://schemas.microsoft.com/office/drawing/2014/main" id="{36BC6629-4E68-5AF8-F9D3-BA70B2D52804}"/>
              </a:ext>
            </a:extLst>
          </p:cNvPr>
          <p:cNvSpPr>
            <a:spLocks noGrp="1"/>
          </p:cNvSpPr>
          <p:nvPr>
            <p:ph type="dt" sz="half" idx="10"/>
          </p:nvPr>
        </p:nvSpPr>
        <p:spPr/>
        <p:txBody>
          <a:bodyPr/>
          <a:lstStyle/>
          <a:p>
            <a:r>
              <a:rPr lang="en-US"/>
              <a:t>21-04-2023</a:t>
            </a:r>
            <a:endParaRPr lang="en-IN"/>
          </a:p>
        </p:txBody>
      </p:sp>
      <p:sp>
        <p:nvSpPr>
          <p:cNvPr id="7" name="Footer Placeholder 6">
            <a:extLst>
              <a:ext uri="{FF2B5EF4-FFF2-40B4-BE49-F238E27FC236}">
                <a16:creationId xmlns:a16="http://schemas.microsoft.com/office/drawing/2014/main" id="{656C2DD0-C592-CEC7-4EC7-FA36B5DB11B0}"/>
              </a:ext>
            </a:extLst>
          </p:cNvPr>
          <p:cNvSpPr>
            <a:spLocks noGrp="1"/>
          </p:cNvSpPr>
          <p:nvPr>
            <p:ph type="ftr" sz="quarter" idx="11"/>
          </p:nvPr>
        </p:nvSpPr>
        <p:spPr/>
        <p:txBody>
          <a:bodyPr/>
          <a:lstStyle/>
          <a:p>
            <a:r>
              <a:rPr lang="en-IN"/>
              <a:t>18EEP302L-Minor Project IV</a:t>
            </a:r>
            <a:endParaRPr lang="en-IN" dirty="0"/>
          </a:p>
        </p:txBody>
      </p:sp>
      <p:sp>
        <p:nvSpPr>
          <p:cNvPr id="11" name="Slide Number Placeholder 10">
            <a:extLst>
              <a:ext uri="{FF2B5EF4-FFF2-40B4-BE49-F238E27FC236}">
                <a16:creationId xmlns:a16="http://schemas.microsoft.com/office/drawing/2014/main" id="{27383EF5-94A8-92F4-F322-CB3766B47B95}"/>
              </a:ext>
            </a:extLst>
          </p:cNvPr>
          <p:cNvSpPr>
            <a:spLocks noGrp="1"/>
          </p:cNvSpPr>
          <p:nvPr>
            <p:ph type="sldNum" sz="quarter" idx="12"/>
          </p:nvPr>
        </p:nvSpPr>
        <p:spPr/>
        <p:txBody>
          <a:bodyPr/>
          <a:lstStyle/>
          <a:p>
            <a:fld id="{81C53C04-3095-4527-8FCC-BAA570C31F29}" type="slidenum">
              <a:rPr lang="en-IN" smtClean="0"/>
              <a:t>10</a:t>
            </a:fld>
            <a:endParaRPr lang="en-IN"/>
          </a:p>
        </p:txBody>
      </p:sp>
      <p:pic>
        <p:nvPicPr>
          <p:cNvPr id="17" name="Picture 2" descr="M.Kumarasamy College of Engineering, NAAC Accredited Autonomous  Institution, Karur, Tamilnadu">
            <a:extLst>
              <a:ext uri="{FF2B5EF4-FFF2-40B4-BE49-F238E27FC236}">
                <a16:creationId xmlns:a16="http://schemas.microsoft.com/office/drawing/2014/main" id="{388F926D-817C-B1C7-42A1-1122AC8F1078}"/>
              </a:ext>
            </a:extLst>
          </p:cNvPr>
          <p:cNvPicPr>
            <a:picLocks noChangeAspect="1" noChangeArrowheads="1"/>
          </p:cNvPicPr>
          <p:nvPr/>
        </p:nvPicPr>
        <p:blipFill>
          <a:blip r:embed="rId2" cstate="print"/>
          <a:srcRect/>
          <a:stretch>
            <a:fillRect/>
          </a:stretch>
        </p:blipFill>
        <p:spPr bwMode="auto">
          <a:xfrm>
            <a:off x="9792" y="1454"/>
            <a:ext cx="2889396" cy="963132"/>
          </a:xfrm>
          <a:prstGeom prst="rect">
            <a:avLst/>
          </a:prstGeom>
          <a:noFill/>
        </p:spPr>
      </p:pic>
      <p:pic>
        <p:nvPicPr>
          <p:cNvPr id="18" name="Picture 10" descr="M.Kumarasamy College of Engineering, NAAC Accredited Autonomous  Institution, Karur, Tamilnadu">
            <a:extLst>
              <a:ext uri="{FF2B5EF4-FFF2-40B4-BE49-F238E27FC236}">
                <a16:creationId xmlns:a16="http://schemas.microsoft.com/office/drawing/2014/main" id="{BAB7477B-7940-D0BF-02A4-3D9E3B154DE7}"/>
              </a:ext>
            </a:extLst>
          </p:cNvPr>
          <p:cNvPicPr>
            <a:picLocks noChangeAspect="1" noChangeArrowheads="1"/>
          </p:cNvPicPr>
          <p:nvPr/>
        </p:nvPicPr>
        <p:blipFill>
          <a:blip r:embed="rId3"/>
          <a:srcRect/>
          <a:stretch>
            <a:fillRect/>
          </a:stretch>
        </p:blipFill>
        <p:spPr bwMode="auto">
          <a:xfrm>
            <a:off x="11182298" y="1"/>
            <a:ext cx="1013167" cy="963132"/>
          </a:xfrm>
          <a:prstGeom prst="rect">
            <a:avLst/>
          </a:prstGeom>
          <a:noFill/>
        </p:spPr>
      </p:pic>
      <p:sp>
        <p:nvSpPr>
          <p:cNvPr id="5" name="Content Placeholder 4">
            <a:extLst>
              <a:ext uri="{FF2B5EF4-FFF2-40B4-BE49-F238E27FC236}">
                <a16:creationId xmlns:a16="http://schemas.microsoft.com/office/drawing/2014/main" id="{486CB693-44CB-7FBD-663F-2095ACB1745B}"/>
              </a:ext>
            </a:extLst>
          </p:cNvPr>
          <p:cNvSpPr>
            <a:spLocks noGrp="1"/>
          </p:cNvSpPr>
          <p:nvPr>
            <p:ph idx="1"/>
          </p:nvPr>
        </p:nvSpPr>
        <p:spPr>
          <a:xfrm>
            <a:off x="578339" y="1608392"/>
            <a:ext cx="11275646" cy="4351338"/>
          </a:xfrm>
        </p:spPr>
        <p:txBody>
          <a:bodyPr/>
          <a:lstStyle/>
          <a:p>
            <a:pPr algn="just"/>
            <a:r>
              <a:rPr lang="en-GB" sz="2400" dirty="0">
                <a:latin typeface="Times New Roman" panose="02020603050405020304" pitchFamily="18" charset="0"/>
                <a:cs typeface="Times New Roman" panose="02020603050405020304" pitchFamily="18" charset="0"/>
              </a:rPr>
              <a:t>The each phase of three phase supply system is connected to the </a:t>
            </a:r>
            <a:r>
              <a:rPr lang="en-GB" sz="2400" b="1" dirty="0">
                <a:latin typeface="Times New Roman" panose="02020603050405020304" pitchFamily="18" charset="0"/>
                <a:cs typeface="Times New Roman" panose="02020603050405020304" pitchFamily="18" charset="0"/>
              </a:rPr>
              <a:t>voltage sensors </a:t>
            </a:r>
            <a:r>
              <a:rPr lang="en-GB" sz="2400" dirty="0">
                <a:latin typeface="Times New Roman" panose="02020603050405020304" pitchFamily="18" charset="0"/>
                <a:cs typeface="Times New Roman" panose="02020603050405020304" pitchFamily="18" charset="0"/>
              </a:rPr>
              <a:t>and then it was connected  to the respective loads.</a:t>
            </a:r>
          </a:p>
          <a:p>
            <a:pPr algn="just"/>
            <a:r>
              <a:rPr lang="en-GB" sz="2400" dirty="0">
                <a:latin typeface="Times New Roman" panose="02020603050405020304" pitchFamily="18" charset="0"/>
                <a:cs typeface="Times New Roman" panose="02020603050405020304" pitchFamily="18" charset="0"/>
              </a:rPr>
              <a:t>The sensors were connected to the Arduino microcontroller which will </a:t>
            </a:r>
            <a:r>
              <a:rPr lang="en-GB" sz="2400" b="1" dirty="0">
                <a:latin typeface="Times New Roman" panose="02020603050405020304" pitchFamily="18" charset="0"/>
                <a:cs typeface="Times New Roman" panose="02020603050405020304" pitchFamily="18" charset="0"/>
              </a:rPr>
              <a:t>receive a signal from the voltage sensors during power conversion </a:t>
            </a:r>
            <a:r>
              <a:rPr lang="en-GB" sz="2400" dirty="0">
                <a:latin typeface="Times New Roman" panose="02020603050405020304" pitchFamily="18" charset="0"/>
                <a:cs typeface="Times New Roman" panose="02020603050405020304" pitchFamily="18" charset="0"/>
              </a:rPr>
              <a:t>since it was connected to the Bluetooth module we can able to send an alert message to the respective android devices.</a:t>
            </a:r>
          </a:p>
          <a:p>
            <a:pPr algn="just"/>
            <a:r>
              <a:rPr lang="en-GB" sz="2400" dirty="0">
                <a:latin typeface="Times New Roman" panose="02020603050405020304" pitchFamily="18" charset="0"/>
                <a:cs typeface="Times New Roman" panose="02020603050405020304" pitchFamily="18" charset="0"/>
              </a:rPr>
              <a:t>When any </a:t>
            </a:r>
            <a:r>
              <a:rPr lang="en-GB" sz="2400" b="1" dirty="0">
                <a:latin typeface="Times New Roman" panose="02020603050405020304" pitchFamily="18" charset="0"/>
                <a:cs typeface="Times New Roman" panose="02020603050405020304" pitchFamily="18" charset="0"/>
              </a:rPr>
              <a:t>one phase doesn’t receive a minimal threshold value</a:t>
            </a:r>
            <a:r>
              <a:rPr lang="en-GB" sz="2400" dirty="0">
                <a:latin typeface="Times New Roman" panose="02020603050405020304" pitchFamily="18" charset="0"/>
                <a:cs typeface="Times New Roman" panose="02020603050405020304" pitchFamily="18" charset="0"/>
              </a:rPr>
              <a:t> from the voltage sensors, it will send a signal to the microcontroller and microcontroller send signals to LCD display and the Bluetooth module for intimation which helps to know during the power conversion and faulty conditions in the three phase system.</a:t>
            </a:r>
          </a:p>
          <a:p>
            <a:pPr algn="just"/>
            <a:r>
              <a:rPr lang="en-GB" sz="2400" dirty="0">
                <a:latin typeface="Times New Roman" panose="02020603050405020304" pitchFamily="18" charset="0"/>
                <a:cs typeface="Times New Roman" panose="02020603050405020304" pitchFamily="18" charset="0"/>
              </a:rPr>
              <a:t>It will </a:t>
            </a:r>
            <a:r>
              <a:rPr lang="en-GB" sz="2400" b="1" dirty="0">
                <a:latin typeface="Times New Roman" panose="02020603050405020304" pitchFamily="18" charset="0"/>
                <a:cs typeface="Times New Roman" panose="02020603050405020304" pitchFamily="18" charset="0"/>
              </a:rPr>
              <a:t>cut off the power supply </a:t>
            </a:r>
            <a:r>
              <a:rPr lang="en-GB" sz="2400" dirty="0">
                <a:latin typeface="Times New Roman" panose="02020603050405020304" pitchFamily="18" charset="0"/>
                <a:cs typeface="Times New Roman" panose="02020603050405020304" pitchFamily="18" charset="0"/>
              </a:rPr>
              <a:t>during the faulty conditions which will </a:t>
            </a:r>
            <a:r>
              <a:rPr lang="en-GB" sz="2400" b="1" dirty="0">
                <a:latin typeface="Times New Roman" panose="02020603050405020304" pitchFamily="18" charset="0"/>
                <a:cs typeface="Times New Roman" panose="02020603050405020304" pitchFamily="18" charset="0"/>
              </a:rPr>
              <a:t>protect the load</a:t>
            </a:r>
            <a:r>
              <a:rPr lang="en-GB" sz="2400" dirty="0">
                <a:latin typeface="Times New Roman" panose="02020603050405020304" pitchFamily="18" charset="0"/>
                <a:cs typeface="Times New Roman" panose="02020603050405020304" pitchFamily="18" charset="0"/>
              </a:rPr>
              <a:t> which was connected in three phase system</a:t>
            </a:r>
            <a:r>
              <a:rPr lang="en-GB"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19352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a:xfrm>
            <a:off x="838200" y="300351"/>
            <a:ext cx="10515600" cy="1325563"/>
          </a:xfrm>
        </p:spPr>
        <p:txBody>
          <a:bodyPr>
            <a:normAutofit/>
          </a:bodyPr>
          <a:lstStyle/>
          <a:p>
            <a:pPr algn="ctr"/>
            <a:r>
              <a:rPr lang="en-IN" sz="4000" dirty="0">
                <a:solidFill>
                  <a:srgbClr val="FF0000"/>
                </a:solidFill>
                <a:latin typeface="Times New Roman" panose="02020603050405020304" pitchFamily="18" charset="0"/>
                <a:cs typeface="Times New Roman" panose="02020603050405020304" pitchFamily="18" charset="0"/>
              </a:rPr>
              <a:t>Circuit Diagram</a:t>
            </a:r>
          </a:p>
        </p:txBody>
      </p:sp>
      <p:pic>
        <p:nvPicPr>
          <p:cNvPr id="6" name="Content Placeholder 5">
            <a:extLst>
              <a:ext uri="{FF2B5EF4-FFF2-40B4-BE49-F238E27FC236}">
                <a16:creationId xmlns:a16="http://schemas.microsoft.com/office/drawing/2014/main" id="{04C8EB91-7A2B-C0D6-211C-2E45BC8C776A}"/>
              </a:ext>
            </a:extLst>
          </p:cNvPr>
          <p:cNvPicPr>
            <a:picLocks noGrp="1" noChangeAspect="1"/>
          </p:cNvPicPr>
          <p:nvPr>
            <p:ph idx="1"/>
          </p:nvPr>
        </p:nvPicPr>
        <p:blipFill>
          <a:blip r:embed="rId2"/>
          <a:stretch>
            <a:fillRect/>
          </a:stretch>
        </p:blipFill>
        <p:spPr>
          <a:xfrm>
            <a:off x="2266462" y="1422400"/>
            <a:ext cx="7862276" cy="4933950"/>
          </a:xfrm>
          <a:prstGeom prst="rect">
            <a:avLst/>
          </a:prstGeom>
        </p:spPr>
      </p:pic>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11</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3"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4"/>
          <a:srcRect/>
          <a:stretch>
            <a:fillRect/>
          </a:stretch>
        </p:blipFill>
        <p:spPr bwMode="auto">
          <a:xfrm>
            <a:off x="11171907" y="1"/>
            <a:ext cx="1013167" cy="963132"/>
          </a:xfrm>
          <a:prstGeom prst="rect">
            <a:avLst/>
          </a:prstGeom>
          <a:noFill/>
        </p:spPr>
      </p:pic>
    </p:spTree>
    <p:extLst>
      <p:ext uri="{BB962C8B-B14F-4D97-AF65-F5344CB8AC3E}">
        <p14:creationId xmlns:p14="http://schemas.microsoft.com/office/powerpoint/2010/main" val="3536761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12</a:t>
            </a:fld>
            <a:endParaRPr lang="en-IN"/>
          </a:p>
        </p:txBody>
      </p:sp>
      <p:sp>
        <p:nvSpPr>
          <p:cNvPr id="6" name="Title 5">
            <a:extLst>
              <a:ext uri="{FF2B5EF4-FFF2-40B4-BE49-F238E27FC236}">
                <a16:creationId xmlns:a16="http://schemas.microsoft.com/office/drawing/2014/main" id="{A6F0C969-5164-4CBA-B091-C2DE32E149C0}"/>
              </a:ext>
            </a:extLst>
          </p:cNvPr>
          <p:cNvSpPr>
            <a:spLocks noGrp="1"/>
          </p:cNvSpPr>
          <p:nvPr>
            <p:ph type="title" idx="4294967295"/>
          </p:nvPr>
        </p:nvSpPr>
        <p:spPr>
          <a:xfrm>
            <a:off x="1295751" y="787407"/>
            <a:ext cx="10515600" cy="1325563"/>
          </a:xfrm>
        </p:spPr>
        <p:txBody>
          <a:bodyPr/>
          <a:lstStyle/>
          <a:p>
            <a:pPr algn="ctr"/>
            <a:r>
              <a:rPr lang="en-IN" sz="4000" dirty="0">
                <a:solidFill>
                  <a:srgbClr val="FF0000"/>
                </a:solidFill>
                <a:latin typeface="Times New Roman" panose="02020603050405020304" pitchFamily="18" charset="0"/>
                <a:cs typeface="Times New Roman" panose="02020603050405020304" pitchFamily="18" charset="0"/>
              </a:rPr>
              <a:t>Circuit Diagram Explanation</a:t>
            </a:r>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7" name="TextBox 6">
            <a:extLst>
              <a:ext uri="{FF2B5EF4-FFF2-40B4-BE49-F238E27FC236}">
                <a16:creationId xmlns:a16="http://schemas.microsoft.com/office/drawing/2014/main" id="{47C0695A-6D27-1909-E46B-917E520BDC35}"/>
              </a:ext>
            </a:extLst>
          </p:cNvPr>
          <p:cNvSpPr txBox="1"/>
          <p:nvPr/>
        </p:nvSpPr>
        <p:spPr>
          <a:xfrm>
            <a:off x="740675" y="1928875"/>
            <a:ext cx="10937815" cy="5632311"/>
          </a:xfrm>
          <a:prstGeom prst="rect">
            <a:avLst/>
          </a:prstGeom>
          <a:noFill/>
        </p:spPr>
        <p:txBody>
          <a:bodyPr wrap="square" rtlCol="0">
            <a:spAutoFit/>
          </a:bodyPr>
          <a:lstStyle/>
          <a:p>
            <a:pPr marL="342900" indent="-342900"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The main electrical parameters (voltage and current values) can be seen by this </a:t>
            </a:r>
            <a:r>
              <a:rPr lang="en-GB" sz="2400" b="1" dirty="0">
                <a:latin typeface="Times New Roman" panose="02020603050405020304" pitchFamily="18" charset="0"/>
                <a:cs typeface="Times New Roman" panose="02020603050405020304" pitchFamily="18" charset="0"/>
              </a:rPr>
              <a:t>Virtual Terminal (acts as a Bluetooth Module) </a:t>
            </a:r>
            <a:r>
              <a:rPr lang="en-GB" sz="2400" dirty="0">
                <a:latin typeface="Times New Roman" panose="02020603050405020304" pitchFamily="18" charset="0"/>
                <a:cs typeface="Times New Roman" panose="02020603050405020304" pitchFamily="18" charset="0"/>
              </a:rPr>
              <a:t>and it will display an intimation message in case of phase outage.</a:t>
            </a:r>
          </a:p>
          <a:p>
            <a:pPr algn="just"/>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Virtual terminal was connected in between the Bluetooth Module and Arduino UNO (the receiver and transmitter pins of UNO was connected to the transmitter and receiver pins of Bluetooth module).</a:t>
            </a:r>
          </a:p>
          <a:p>
            <a:pPr marL="342900" indent="-342900" algn="just">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In the diagram  </a:t>
            </a:r>
            <a:r>
              <a:rPr lang="en-GB" sz="2400" b="1" dirty="0">
                <a:latin typeface="Times New Roman" panose="02020603050405020304" pitchFamily="18" charset="0"/>
                <a:cs typeface="Times New Roman" panose="02020603050405020304" pitchFamily="18" charset="0"/>
              </a:rPr>
              <a:t>V1(v3 phase) indicates the three phase power source </a:t>
            </a:r>
            <a:r>
              <a:rPr lang="en-GB" sz="2400" dirty="0">
                <a:latin typeface="Times New Roman" panose="02020603050405020304" pitchFamily="18" charset="0"/>
                <a:cs typeface="Times New Roman" panose="02020603050405020304" pitchFamily="18" charset="0"/>
              </a:rPr>
              <a:t>and each phase was connected with transformer with star connection for measuring the voltage values at each phases.</a:t>
            </a:r>
          </a:p>
          <a:p>
            <a:pPr marL="342900" indent="-342900" algn="just">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058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663C7F-59B4-EE7A-0D0E-D2467EB85DCE}"/>
              </a:ext>
            </a:extLst>
          </p:cNvPr>
          <p:cNvSpPr>
            <a:spLocks noGrp="1"/>
          </p:cNvSpPr>
          <p:nvPr>
            <p:ph type="dt" sz="half" idx="10"/>
          </p:nvPr>
        </p:nvSpPr>
        <p:spPr/>
        <p:txBody>
          <a:bodyPr/>
          <a:lstStyle/>
          <a:p>
            <a:r>
              <a:rPr lang="en-US"/>
              <a:t>21-04-2023</a:t>
            </a:r>
            <a:endParaRPr lang="en-IN"/>
          </a:p>
        </p:txBody>
      </p:sp>
      <p:sp>
        <p:nvSpPr>
          <p:cNvPr id="3" name="Footer Placeholder 2">
            <a:extLst>
              <a:ext uri="{FF2B5EF4-FFF2-40B4-BE49-F238E27FC236}">
                <a16:creationId xmlns:a16="http://schemas.microsoft.com/office/drawing/2014/main" id="{886BC56E-EF32-8887-FE26-B4C0F9C6E225}"/>
              </a:ext>
            </a:extLst>
          </p:cNvPr>
          <p:cNvSpPr>
            <a:spLocks noGrp="1"/>
          </p:cNvSpPr>
          <p:nvPr>
            <p:ph type="ftr" sz="quarter" idx="11"/>
          </p:nvPr>
        </p:nvSpPr>
        <p:spPr/>
        <p:txBody>
          <a:bodyPr/>
          <a:lstStyle/>
          <a:p>
            <a:r>
              <a:rPr lang="en-IN"/>
              <a:t>18EEP302L-Minor Project IV</a:t>
            </a:r>
          </a:p>
        </p:txBody>
      </p:sp>
      <p:sp>
        <p:nvSpPr>
          <p:cNvPr id="4" name="Slide Number Placeholder 3">
            <a:extLst>
              <a:ext uri="{FF2B5EF4-FFF2-40B4-BE49-F238E27FC236}">
                <a16:creationId xmlns:a16="http://schemas.microsoft.com/office/drawing/2014/main" id="{D800E3E8-7E13-64C1-3A67-59623055A4AC}"/>
              </a:ext>
            </a:extLst>
          </p:cNvPr>
          <p:cNvSpPr>
            <a:spLocks noGrp="1"/>
          </p:cNvSpPr>
          <p:nvPr>
            <p:ph type="sldNum" sz="quarter" idx="12"/>
          </p:nvPr>
        </p:nvSpPr>
        <p:spPr/>
        <p:txBody>
          <a:bodyPr/>
          <a:lstStyle/>
          <a:p>
            <a:fld id="{F407AEC3-FAD0-4E87-B810-BCD114022F75}" type="slidenum">
              <a:rPr lang="en-IN" smtClean="0"/>
              <a:t>13</a:t>
            </a:fld>
            <a:endParaRPr lang="en-IN"/>
          </a:p>
        </p:txBody>
      </p:sp>
      <p:sp>
        <p:nvSpPr>
          <p:cNvPr id="7" name="TextBox 6">
            <a:extLst>
              <a:ext uri="{FF2B5EF4-FFF2-40B4-BE49-F238E27FC236}">
                <a16:creationId xmlns:a16="http://schemas.microsoft.com/office/drawing/2014/main" id="{C58488A2-319E-EE7C-C37F-4042322C1BB8}"/>
              </a:ext>
            </a:extLst>
          </p:cNvPr>
          <p:cNvSpPr txBox="1"/>
          <p:nvPr/>
        </p:nvSpPr>
        <p:spPr>
          <a:xfrm>
            <a:off x="640861" y="1516185"/>
            <a:ext cx="10267462" cy="4154984"/>
          </a:xfrm>
          <a:prstGeom prst="rect">
            <a:avLst/>
          </a:prstGeom>
          <a:noFill/>
        </p:spPr>
        <p:txBody>
          <a:bodyPr wrap="square" rtlCol="0">
            <a:spAutoFit/>
          </a:bodyPr>
          <a:lstStyle/>
          <a:p>
            <a:pPr marL="342900" indent="-342900"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In order to convert the three phase alternate parameter values to equivalent direct parameter values, the </a:t>
            </a:r>
            <a:r>
              <a:rPr lang="en-GB" sz="2400" b="1" dirty="0">
                <a:latin typeface="Times New Roman" panose="02020603050405020304" pitchFamily="18" charset="0"/>
                <a:cs typeface="Times New Roman" panose="02020603050405020304" pitchFamily="18" charset="0"/>
              </a:rPr>
              <a:t>diode</a:t>
            </a:r>
            <a:r>
              <a:rPr lang="en-GB" sz="2400" dirty="0">
                <a:latin typeface="Times New Roman" panose="02020603050405020304" pitchFamily="18" charset="0"/>
                <a:cs typeface="Times New Roman" panose="02020603050405020304" pitchFamily="18" charset="0"/>
              </a:rPr>
              <a:t> was connected in between the transformer and the microcontroller.</a:t>
            </a:r>
          </a:p>
          <a:p>
            <a:pPr algn="just"/>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The voltage values at each phase will be measured continuously by transformers (sensors) and the data should be send to the microcontroller for further processing.</a:t>
            </a:r>
          </a:p>
          <a:p>
            <a:pPr algn="just"/>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In case of  sudden deviation in the voltage values, the intimation message will be displayed by sending signal to the virtual terminal(Bluetooth module) with the help of microcontroller.</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9C5DB80-114B-8BCC-1050-83335E27E130}"/>
              </a:ext>
            </a:extLst>
          </p:cNvPr>
          <p:cNvSpPr txBox="1"/>
          <p:nvPr/>
        </p:nvSpPr>
        <p:spPr>
          <a:xfrm>
            <a:off x="1941938" y="465709"/>
            <a:ext cx="8129470" cy="707886"/>
          </a:xfrm>
          <a:prstGeom prst="rect">
            <a:avLst/>
          </a:prstGeom>
          <a:noFill/>
        </p:spPr>
        <p:txBody>
          <a:bodyPr wrap="none" rtlCol="0">
            <a:spAutoFit/>
          </a:bodyPr>
          <a:lstStyle/>
          <a:p>
            <a:pPr algn="ctr"/>
            <a:r>
              <a:rPr lang="en-IN" sz="4000" b="1" dirty="0">
                <a:latin typeface="Times New Roman" panose="02020603050405020304" pitchFamily="18" charset="0"/>
                <a:cs typeface="Times New Roman" panose="02020603050405020304" pitchFamily="18" charset="0"/>
              </a:rPr>
              <a:t>Circuit diagram explanation </a:t>
            </a:r>
            <a:r>
              <a:rPr lang="en-IN" sz="4000" b="1" dirty="0" err="1">
                <a:latin typeface="Times New Roman" panose="02020603050405020304" pitchFamily="18" charset="0"/>
                <a:cs typeface="Times New Roman" panose="02020603050405020304" pitchFamily="18" charset="0"/>
              </a:rPr>
              <a:t>cont</a:t>
            </a:r>
            <a:r>
              <a:rPr lang="en-IN" sz="4000" b="1" dirty="0">
                <a:latin typeface="Times New Roman" panose="02020603050405020304" pitchFamily="18" charset="0"/>
                <a:cs typeface="Times New Roman" panose="02020603050405020304" pitchFamily="18" charset="0"/>
              </a:rPr>
              <a:t>…,</a:t>
            </a:r>
            <a:endParaRPr lang="en-IN" sz="4000" b="1" dirty="0"/>
          </a:p>
        </p:txBody>
      </p:sp>
    </p:spTree>
    <p:extLst>
      <p:ext uri="{BB962C8B-B14F-4D97-AF65-F5344CB8AC3E}">
        <p14:creationId xmlns:p14="http://schemas.microsoft.com/office/powerpoint/2010/main" val="357410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14</a:t>
            </a:fld>
            <a:endParaRPr lang="en-IN"/>
          </a:p>
        </p:txBody>
      </p:sp>
      <p:sp>
        <p:nvSpPr>
          <p:cNvPr id="5" name="Title 4">
            <a:extLst>
              <a:ext uri="{FF2B5EF4-FFF2-40B4-BE49-F238E27FC236}">
                <a16:creationId xmlns:a16="http://schemas.microsoft.com/office/drawing/2014/main" id="{8A4A1E5C-6EC6-A4CF-8141-C3AD32891990}"/>
              </a:ext>
            </a:extLst>
          </p:cNvPr>
          <p:cNvSpPr>
            <a:spLocks noGrp="1"/>
          </p:cNvSpPr>
          <p:nvPr>
            <p:ph type="title" idx="4294967295"/>
          </p:nvPr>
        </p:nvSpPr>
        <p:spPr>
          <a:xfrm>
            <a:off x="1328616" y="1112811"/>
            <a:ext cx="10515600" cy="728662"/>
          </a:xfrm>
        </p:spPr>
        <p:txBody>
          <a:bodyPr>
            <a:normAutofit/>
          </a:bodyPr>
          <a:lstStyle/>
          <a:p>
            <a:pPr algn="ctr"/>
            <a:r>
              <a:rPr lang="en-IN" sz="4000" dirty="0">
                <a:latin typeface="Times New Roman" panose="02020603050405020304" pitchFamily="18" charset="0"/>
                <a:cs typeface="Times New Roman" panose="02020603050405020304" pitchFamily="18" charset="0"/>
              </a:rPr>
              <a:t>Components and its Specification and Cost</a:t>
            </a:r>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graphicFrame>
        <p:nvGraphicFramePr>
          <p:cNvPr id="6" name="Table 5">
            <a:extLst>
              <a:ext uri="{FF2B5EF4-FFF2-40B4-BE49-F238E27FC236}">
                <a16:creationId xmlns:a16="http://schemas.microsoft.com/office/drawing/2014/main" id="{4A387670-84D0-445F-C301-BDA57C13AA08}"/>
              </a:ext>
            </a:extLst>
          </p:cNvPr>
          <p:cNvGraphicFramePr>
            <a:graphicFrameLocks noGrp="1"/>
          </p:cNvGraphicFramePr>
          <p:nvPr>
            <p:extLst>
              <p:ext uri="{D42A27DB-BD31-4B8C-83A1-F6EECF244321}">
                <p14:modId xmlns:p14="http://schemas.microsoft.com/office/powerpoint/2010/main" val="2842625158"/>
              </p:ext>
            </p:extLst>
          </p:nvPr>
        </p:nvGraphicFramePr>
        <p:xfrm>
          <a:off x="188069" y="1910747"/>
          <a:ext cx="11815862" cy="4433760"/>
        </p:xfrm>
        <a:graphic>
          <a:graphicData uri="http://schemas.openxmlformats.org/drawingml/2006/table">
            <a:tbl>
              <a:tblPr firstRow="1" bandRow="1">
                <a:tableStyleId>{5C22544A-7EE6-4342-B048-85BDC9FD1C3A}</a:tableStyleId>
              </a:tblPr>
              <a:tblGrid>
                <a:gridCol w="3297248">
                  <a:extLst>
                    <a:ext uri="{9D8B030D-6E8A-4147-A177-3AD203B41FA5}">
                      <a16:colId xmlns:a16="http://schemas.microsoft.com/office/drawing/2014/main" val="191988814"/>
                    </a:ext>
                  </a:extLst>
                </a:gridCol>
                <a:gridCol w="2610682">
                  <a:extLst>
                    <a:ext uri="{9D8B030D-6E8A-4147-A177-3AD203B41FA5}">
                      <a16:colId xmlns:a16="http://schemas.microsoft.com/office/drawing/2014/main" val="1495130010"/>
                    </a:ext>
                  </a:extLst>
                </a:gridCol>
                <a:gridCol w="2953966">
                  <a:extLst>
                    <a:ext uri="{9D8B030D-6E8A-4147-A177-3AD203B41FA5}">
                      <a16:colId xmlns:a16="http://schemas.microsoft.com/office/drawing/2014/main" val="3883546876"/>
                    </a:ext>
                  </a:extLst>
                </a:gridCol>
                <a:gridCol w="2953966">
                  <a:extLst>
                    <a:ext uri="{9D8B030D-6E8A-4147-A177-3AD203B41FA5}">
                      <a16:colId xmlns:a16="http://schemas.microsoft.com/office/drawing/2014/main" val="3869887107"/>
                    </a:ext>
                  </a:extLst>
                </a:gridCol>
              </a:tblGrid>
              <a:tr h="570682">
                <a:tc>
                  <a:txBody>
                    <a:bodyPr/>
                    <a:lstStyle/>
                    <a:p>
                      <a:pPr algn="ctr"/>
                      <a:r>
                        <a:rPr lang="en-IN" sz="2000" dirty="0">
                          <a:latin typeface="Times New Roman" panose="02020603050405020304" pitchFamily="18" charset="0"/>
                          <a:cs typeface="Times New Roman" panose="02020603050405020304" pitchFamily="18" charset="0"/>
                        </a:rPr>
                        <a:t>Components </a:t>
                      </a:r>
                    </a:p>
                  </a:txBody>
                  <a:tcPr/>
                </a:tc>
                <a:tc>
                  <a:txBody>
                    <a:bodyPr/>
                    <a:lstStyle/>
                    <a:p>
                      <a:pPr algn="ctr"/>
                      <a:r>
                        <a:rPr lang="en-IN" sz="2000" dirty="0">
                          <a:latin typeface="Times New Roman" panose="02020603050405020304" pitchFamily="18" charset="0"/>
                          <a:cs typeface="Times New Roman" panose="02020603050405020304" pitchFamily="18" charset="0"/>
                        </a:rPr>
                        <a:t>Specification</a:t>
                      </a:r>
                    </a:p>
                  </a:txBody>
                  <a:tcPr/>
                </a:tc>
                <a:tc>
                  <a:txBody>
                    <a:bodyPr/>
                    <a:lstStyle/>
                    <a:p>
                      <a:pPr algn="ctr"/>
                      <a:r>
                        <a:rPr lang="en-IN" sz="2000" dirty="0">
                          <a:latin typeface="Times New Roman" panose="02020603050405020304" pitchFamily="18" charset="0"/>
                          <a:cs typeface="Times New Roman" panose="02020603050405020304" pitchFamily="18" charset="0"/>
                        </a:rPr>
                        <a:t>Quantity</a:t>
                      </a:r>
                    </a:p>
                  </a:txBody>
                  <a:tcPr/>
                </a:tc>
                <a:tc>
                  <a:txBody>
                    <a:bodyPr/>
                    <a:lstStyle/>
                    <a:p>
                      <a:pPr algn="ctr"/>
                      <a:r>
                        <a:rPr lang="en-IN" sz="2000" dirty="0">
                          <a:latin typeface="Times New Roman" panose="02020603050405020304" pitchFamily="18" charset="0"/>
                          <a:cs typeface="Times New Roman" panose="02020603050405020304" pitchFamily="18" charset="0"/>
                        </a:rPr>
                        <a:t>Price(₹)</a:t>
                      </a:r>
                    </a:p>
                  </a:txBody>
                  <a:tcPr/>
                </a:tc>
                <a:extLst>
                  <a:ext uri="{0D108BD9-81ED-4DB2-BD59-A6C34878D82A}">
                    <a16:rowId xmlns:a16="http://schemas.microsoft.com/office/drawing/2014/main" val="4087369717"/>
                  </a:ext>
                </a:extLst>
              </a:tr>
              <a:tr h="5706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Times New Roman" panose="02020603050405020304" pitchFamily="18" charset="0"/>
                          <a:cs typeface="Times New Roman" panose="02020603050405020304" pitchFamily="18" charset="0"/>
                        </a:rPr>
                        <a:t>Arduino</a:t>
                      </a:r>
                    </a:p>
                  </a:txBody>
                  <a:tcPr anchor="ctr"/>
                </a:tc>
                <a:tc>
                  <a:txBody>
                    <a:bodyPr/>
                    <a:lstStyle/>
                    <a:p>
                      <a:pPr algn="ctr"/>
                      <a:r>
                        <a:rPr lang="en-IN" sz="2000" dirty="0">
                          <a:latin typeface="Times New Roman" panose="02020603050405020304" pitchFamily="18" charset="0"/>
                          <a:cs typeface="Times New Roman" panose="02020603050405020304" pitchFamily="18" charset="0"/>
                        </a:rPr>
                        <a:t>UNO</a:t>
                      </a:r>
                    </a:p>
                  </a:txBody>
                  <a:tcPr anchor="ctr"/>
                </a:tc>
                <a:tc>
                  <a:txBody>
                    <a:bodyPr/>
                    <a:lstStyle/>
                    <a:p>
                      <a:pPr algn="ctr"/>
                      <a:r>
                        <a:rPr lang="en-IN" sz="2000" dirty="0">
                          <a:latin typeface="Times New Roman" panose="02020603050405020304" pitchFamily="18" charset="0"/>
                          <a:cs typeface="Times New Roman" panose="02020603050405020304" pitchFamily="18" charset="0"/>
                        </a:rPr>
                        <a:t>1</a:t>
                      </a:r>
                    </a:p>
                  </a:txBody>
                  <a:tcPr anchor="ctr"/>
                </a:tc>
                <a:tc>
                  <a:txBody>
                    <a:bodyPr/>
                    <a:lstStyle/>
                    <a:p>
                      <a:pPr algn="ctr"/>
                      <a:r>
                        <a:rPr lang="en-IN" sz="2000" dirty="0">
                          <a:latin typeface="Times New Roman" panose="02020603050405020304" pitchFamily="18" charset="0"/>
                          <a:cs typeface="Times New Roman" panose="02020603050405020304" pitchFamily="18" charset="0"/>
                        </a:rPr>
                        <a:t>1000</a:t>
                      </a:r>
                    </a:p>
                  </a:txBody>
                  <a:tcPr anchor="ctr"/>
                </a:tc>
                <a:extLst>
                  <a:ext uri="{0D108BD9-81ED-4DB2-BD59-A6C34878D82A}">
                    <a16:rowId xmlns:a16="http://schemas.microsoft.com/office/drawing/2014/main" val="2423861704"/>
                  </a:ext>
                </a:extLst>
              </a:tr>
              <a:tr h="5706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Voltage Sensors</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ZMPT101B</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850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6804050"/>
                  </a:ext>
                </a:extLst>
              </a:tr>
              <a:tr h="5706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0" i="0" kern="1200" dirty="0">
                          <a:solidFill>
                            <a:schemeClr val="dk1"/>
                          </a:solidFill>
                          <a:effectLst/>
                          <a:latin typeface="Times New Roman" panose="02020603050405020304" pitchFamily="18" charset="0"/>
                          <a:ea typeface="+mn-ea"/>
                          <a:cs typeface="Times New Roman" panose="02020603050405020304" pitchFamily="18" charset="0"/>
                        </a:rPr>
                        <a:t>Bluetooth Module</a:t>
                      </a:r>
                      <a:endParaRPr lang="en-IN" sz="20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H</a:t>
                      </a:r>
                      <a:r>
                        <a:rPr lang="en-IN" sz="2000" dirty="0">
                          <a:latin typeface="Times New Roman" panose="02020603050405020304" pitchFamily="18" charset="0"/>
                          <a:cs typeface="Times New Roman" panose="02020603050405020304" pitchFamily="18" charset="0"/>
                        </a:rPr>
                        <a:t>C - 05</a:t>
                      </a:r>
                    </a:p>
                  </a:txBody>
                  <a:tcPr anchor="ctr"/>
                </a:tc>
                <a:tc>
                  <a:txBody>
                    <a:bodyPr/>
                    <a:lstStyle/>
                    <a:p>
                      <a:pPr algn="ctr"/>
                      <a:r>
                        <a:rPr lang="en-IN" sz="2000" dirty="0">
                          <a:latin typeface="Times New Roman" panose="02020603050405020304" pitchFamily="18" charset="0"/>
                          <a:cs typeface="Times New Roman" panose="02020603050405020304" pitchFamily="18" charset="0"/>
                        </a:rPr>
                        <a:t>1</a:t>
                      </a:r>
                    </a:p>
                  </a:txBody>
                  <a:tcPr anchor="ctr"/>
                </a:tc>
                <a:tc>
                  <a:txBody>
                    <a:bodyPr/>
                    <a:lstStyle/>
                    <a:p>
                      <a:pPr algn="ctr"/>
                      <a:r>
                        <a:rPr lang="en-IN" sz="2000" dirty="0">
                          <a:latin typeface="Times New Roman" panose="02020603050405020304" pitchFamily="18" charset="0"/>
                          <a:cs typeface="Times New Roman" panose="02020603050405020304" pitchFamily="18" charset="0"/>
                        </a:rPr>
                        <a:t>250</a:t>
                      </a:r>
                    </a:p>
                  </a:txBody>
                  <a:tcPr anchor="ctr"/>
                </a:tc>
                <a:extLst>
                  <a:ext uri="{0D108BD9-81ED-4DB2-BD59-A6C34878D82A}">
                    <a16:rowId xmlns:a16="http://schemas.microsoft.com/office/drawing/2014/main" val="1126164564"/>
                  </a:ext>
                </a:extLst>
              </a:tr>
              <a:tr h="1009668">
                <a:tc>
                  <a:txBody>
                    <a:bodyPr/>
                    <a:lstStyle/>
                    <a:p>
                      <a:pPr algn="ctr"/>
                      <a:r>
                        <a:rPr lang="en-GB" sz="2000" dirty="0">
                          <a:latin typeface="Times New Roman" panose="02020603050405020304" pitchFamily="18" charset="0"/>
                          <a:cs typeface="Times New Roman" panose="02020603050405020304" pitchFamily="18" charset="0"/>
                        </a:rPr>
                        <a:t>L</a:t>
                      </a:r>
                      <a:r>
                        <a:rPr lang="en-IN" sz="2000" dirty="0">
                          <a:latin typeface="Times New Roman" panose="02020603050405020304" pitchFamily="18" charset="0"/>
                          <a:cs typeface="Times New Roman" panose="02020603050405020304" pitchFamily="18" charset="0"/>
                        </a:rPr>
                        <a:t>CD Display</a:t>
                      </a:r>
                    </a:p>
                  </a:txBody>
                  <a:tcPr anchor="ctr"/>
                </a:tc>
                <a:tc>
                  <a:txBody>
                    <a:bodyPr/>
                    <a:lstStyle/>
                    <a:p>
                      <a:pPr algn="ctr"/>
                      <a:r>
                        <a:rPr lang="en-GB" sz="2000" dirty="0">
                          <a:latin typeface="Times New Roman" panose="02020603050405020304" pitchFamily="18" charset="0"/>
                          <a:cs typeface="Times New Roman" panose="02020603050405020304" pitchFamily="18" charset="0"/>
                        </a:rPr>
                        <a:t>16 x 2 with I2C Module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1</a:t>
                      </a:r>
                    </a:p>
                  </a:txBody>
                  <a:tcPr anchor="ctr"/>
                </a:tc>
                <a:tc>
                  <a:txBody>
                    <a:bodyPr/>
                    <a:lstStyle/>
                    <a:p>
                      <a:pPr algn="ctr"/>
                      <a:r>
                        <a:rPr lang="en-GB" sz="2000" dirty="0">
                          <a:latin typeface="Times New Roman" panose="02020603050405020304" pitchFamily="18" charset="0"/>
                          <a:cs typeface="Times New Roman" panose="02020603050405020304" pitchFamily="18" charset="0"/>
                        </a:rPr>
                        <a:t>3</a:t>
                      </a:r>
                      <a:r>
                        <a:rPr lang="en-IN" sz="2000" dirty="0">
                          <a:latin typeface="Times New Roman" panose="02020603050405020304" pitchFamily="18" charset="0"/>
                          <a:cs typeface="Times New Roman" panose="02020603050405020304" pitchFamily="18" charset="0"/>
                        </a:rPr>
                        <a:t>00</a:t>
                      </a:r>
                    </a:p>
                  </a:txBody>
                  <a:tcPr anchor="ctr"/>
                </a:tc>
                <a:extLst>
                  <a:ext uri="{0D108BD9-81ED-4DB2-BD59-A6C34878D82A}">
                    <a16:rowId xmlns:a16="http://schemas.microsoft.com/office/drawing/2014/main" val="3651442651"/>
                  </a:ext>
                </a:extLst>
              </a:tr>
              <a:tr h="570682">
                <a:tc>
                  <a:txBody>
                    <a:bodyPr/>
                    <a:lstStyle/>
                    <a:p>
                      <a:pPr algn="ctr"/>
                      <a:r>
                        <a:rPr lang="en-GB" sz="2000" dirty="0">
                          <a:latin typeface="Times New Roman" panose="02020603050405020304" pitchFamily="18" charset="0"/>
                          <a:cs typeface="Times New Roman" panose="02020603050405020304" pitchFamily="18" charset="0"/>
                        </a:rPr>
                        <a:t>Power Source</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12 V DC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14581029"/>
                  </a:ext>
                </a:extLst>
              </a:tr>
              <a:tr h="570682">
                <a:tc gridSpan="4">
                  <a:txBody>
                    <a:bodyPr/>
                    <a:lstStyle/>
                    <a:p>
                      <a:pPr marL="8610600" indent="-719138" algn="ctr"/>
                      <a:r>
                        <a:rPr lang="en-IN" sz="2000" dirty="0">
                          <a:latin typeface="Times New Roman" panose="02020603050405020304" pitchFamily="18" charset="0"/>
                          <a:cs typeface="Times New Roman" panose="02020603050405020304" pitchFamily="18" charset="0"/>
                        </a:rPr>
                        <a:t>TOTAL= Rs 2500 /-</a:t>
                      </a:r>
                    </a:p>
                  </a:txBody>
                  <a:tcPr anchor="ctr"/>
                </a:tc>
                <a:tc hMerge="1">
                  <a:txBody>
                    <a:bodyPr/>
                    <a:lstStyle/>
                    <a:p>
                      <a:endParaRPr lang="en-IN"/>
                    </a:p>
                  </a:txBody>
                  <a:tcPr/>
                </a:tc>
                <a:tc hMerge="1">
                  <a:txBody>
                    <a:bodyPr/>
                    <a:lstStyle/>
                    <a:p>
                      <a:endParaRPr lang="en-IN"/>
                    </a:p>
                  </a:txBody>
                  <a:tcPr/>
                </a:tc>
                <a:tc hMerge="1">
                  <a:txBody>
                    <a:bodyPr/>
                    <a:lstStyle/>
                    <a:p>
                      <a:r>
                        <a:rPr lang="en-IN" dirty="0"/>
                        <a:t>1500</a:t>
                      </a:r>
                    </a:p>
                  </a:txBody>
                  <a:tcPr/>
                </a:tc>
                <a:extLst>
                  <a:ext uri="{0D108BD9-81ED-4DB2-BD59-A6C34878D82A}">
                    <a16:rowId xmlns:a16="http://schemas.microsoft.com/office/drawing/2014/main" val="1804905015"/>
                  </a:ext>
                </a:extLst>
              </a:tr>
            </a:tbl>
          </a:graphicData>
        </a:graphic>
      </p:graphicFrame>
    </p:spTree>
    <p:extLst>
      <p:ext uri="{BB962C8B-B14F-4D97-AF65-F5344CB8AC3E}">
        <p14:creationId xmlns:p14="http://schemas.microsoft.com/office/powerpoint/2010/main" val="3047023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15</a:t>
            </a:fld>
            <a:endParaRPr lang="en-IN"/>
          </a:p>
        </p:txBody>
      </p:sp>
      <p:sp>
        <p:nvSpPr>
          <p:cNvPr id="5" name="Title 4">
            <a:extLst>
              <a:ext uri="{FF2B5EF4-FFF2-40B4-BE49-F238E27FC236}">
                <a16:creationId xmlns:a16="http://schemas.microsoft.com/office/drawing/2014/main" id="{8A4A1E5C-6EC6-A4CF-8141-C3AD32891990}"/>
              </a:ext>
            </a:extLst>
          </p:cNvPr>
          <p:cNvSpPr>
            <a:spLocks noGrp="1"/>
          </p:cNvSpPr>
          <p:nvPr>
            <p:ph type="title" idx="4294967295"/>
          </p:nvPr>
        </p:nvSpPr>
        <p:spPr>
          <a:xfrm>
            <a:off x="156308" y="-88351"/>
            <a:ext cx="10515600"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           Hardware Setup</a:t>
            </a:r>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pic>
        <p:nvPicPr>
          <p:cNvPr id="9" name="Picture 8">
            <a:extLst>
              <a:ext uri="{FF2B5EF4-FFF2-40B4-BE49-F238E27FC236}">
                <a16:creationId xmlns:a16="http://schemas.microsoft.com/office/drawing/2014/main" id="{F00CC569-91D6-8EB5-8680-30FA8831B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185" y="859692"/>
            <a:ext cx="6111630" cy="5439508"/>
          </a:xfrm>
          <a:prstGeom prst="rect">
            <a:avLst/>
          </a:prstGeom>
        </p:spPr>
      </p:pic>
    </p:spTree>
    <p:extLst>
      <p:ext uri="{BB962C8B-B14F-4D97-AF65-F5344CB8AC3E}">
        <p14:creationId xmlns:p14="http://schemas.microsoft.com/office/powerpoint/2010/main" val="3053416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16</a:t>
            </a:fld>
            <a:endParaRPr lang="en-IN"/>
          </a:p>
        </p:txBody>
      </p:sp>
      <p:sp>
        <p:nvSpPr>
          <p:cNvPr id="5" name="Title 4">
            <a:extLst>
              <a:ext uri="{FF2B5EF4-FFF2-40B4-BE49-F238E27FC236}">
                <a16:creationId xmlns:a16="http://schemas.microsoft.com/office/drawing/2014/main" id="{8A4A1E5C-6EC6-A4CF-8141-C3AD32891990}"/>
              </a:ext>
            </a:extLst>
          </p:cNvPr>
          <p:cNvSpPr>
            <a:spLocks noGrp="1"/>
          </p:cNvSpPr>
          <p:nvPr>
            <p:ph type="title" idx="4294967295"/>
          </p:nvPr>
        </p:nvSpPr>
        <p:spPr>
          <a:xfrm>
            <a:off x="1170705" y="0"/>
            <a:ext cx="10515600" cy="1037315"/>
          </a:xfrm>
        </p:spPr>
        <p:txBody>
          <a:bodyPr>
            <a:normAutofit/>
          </a:bodyPr>
          <a:lstStyle/>
          <a:p>
            <a:pPr algn="ctr"/>
            <a:r>
              <a:rPr lang="en-IN" sz="4000" dirty="0">
                <a:latin typeface="Times New Roman" panose="02020603050405020304" pitchFamily="18" charset="0"/>
                <a:cs typeface="Times New Roman" panose="02020603050405020304" pitchFamily="18" charset="0"/>
              </a:rPr>
              <a:t>Results and Discussion</a:t>
            </a:r>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7" name="TextBox 6">
            <a:extLst>
              <a:ext uri="{FF2B5EF4-FFF2-40B4-BE49-F238E27FC236}">
                <a16:creationId xmlns:a16="http://schemas.microsoft.com/office/drawing/2014/main" id="{02270ECE-676F-D756-7B89-6FC2D3C718A3}"/>
              </a:ext>
            </a:extLst>
          </p:cNvPr>
          <p:cNvSpPr txBox="1"/>
          <p:nvPr/>
        </p:nvSpPr>
        <p:spPr>
          <a:xfrm>
            <a:off x="1635627" y="5159431"/>
            <a:ext cx="3891546" cy="830997"/>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Before outage</a:t>
            </a:r>
          </a:p>
          <a:p>
            <a:r>
              <a:rPr lang="en-GB" sz="2400" dirty="0">
                <a:latin typeface="Times New Roman" panose="02020603050405020304" pitchFamily="18" charset="0"/>
                <a:cs typeface="Times New Roman" panose="02020603050405020304" pitchFamily="18" charset="0"/>
              </a:rPr>
              <a:t>(under normal condition)</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D61F68E-E79D-2EEE-1C29-72028226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308" y="1196121"/>
            <a:ext cx="4919599" cy="3597388"/>
          </a:xfrm>
          <a:prstGeom prst="rect">
            <a:avLst/>
          </a:prstGeom>
        </p:spPr>
      </p:pic>
      <p:pic>
        <p:nvPicPr>
          <p:cNvPr id="11" name="Picture 10">
            <a:extLst>
              <a:ext uri="{FF2B5EF4-FFF2-40B4-BE49-F238E27FC236}">
                <a16:creationId xmlns:a16="http://schemas.microsoft.com/office/drawing/2014/main" id="{8D3F6CEB-B073-1423-5894-D377F2C52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705" y="1196121"/>
            <a:ext cx="4540994" cy="3597388"/>
          </a:xfrm>
          <a:prstGeom prst="rect">
            <a:avLst/>
          </a:prstGeom>
        </p:spPr>
      </p:pic>
      <p:sp>
        <p:nvSpPr>
          <p:cNvPr id="13" name="TextBox 12">
            <a:extLst>
              <a:ext uri="{FF2B5EF4-FFF2-40B4-BE49-F238E27FC236}">
                <a16:creationId xmlns:a16="http://schemas.microsoft.com/office/drawing/2014/main" id="{617ACBDB-FF56-7F07-6C0A-4F394DF85BAC}"/>
              </a:ext>
            </a:extLst>
          </p:cNvPr>
          <p:cNvSpPr txBox="1"/>
          <p:nvPr/>
        </p:nvSpPr>
        <p:spPr>
          <a:xfrm>
            <a:off x="7151078" y="5018754"/>
            <a:ext cx="3241593" cy="830997"/>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        After outage </a:t>
            </a:r>
          </a:p>
          <a:p>
            <a:r>
              <a:rPr lang="en-GB" sz="2400" dirty="0">
                <a:latin typeface="Times New Roman" panose="02020603050405020304" pitchFamily="18" charset="0"/>
                <a:cs typeface="Times New Roman" panose="02020603050405020304" pitchFamily="18" charset="0"/>
              </a:rPr>
              <a:t>(Phase outage condition)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408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Conclusion</a:t>
            </a: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17</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6" name="Content Placeholder 5">
            <a:extLst>
              <a:ext uri="{FF2B5EF4-FFF2-40B4-BE49-F238E27FC236}">
                <a16:creationId xmlns:a16="http://schemas.microsoft.com/office/drawing/2014/main" id="{1738BE0C-1A1D-1B96-0BE0-351A3182A3F8}"/>
              </a:ext>
            </a:extLst>
          </p:cNvPr>
          <p:cNvSpPr>
            <a:spLocks noGrp="1"/>
          </p:cNvSpPr>
          <p:nvPr>
            <p:ph idx="1"/>
          </p:nvPr>
        </p:nvSpPr>
        <p:spPr>
          <a:xfrm>
            <a:off x="268029" y="1604719"/>
            <a:ext cx="11410461" cy="4351338"/>
          </a:xfrm>
        </p:spPr>
        <p:txBody>
          <a:bodyPr>
            <a:noAutofit/>
          </a:bodyPr>
          <a:lstStyle/>
          <a:p>
            <a:pPr marL="0" indent="0" algn="just">
              <a:buNone/>
            </a:pPr>
            <a:r>
              <a:rPr lang="en-GB" sz="2400" dirty="0">
                <a:latin typeface="Times New Roman" panose="02020603050405020304" pitchFamily="18" charset="0"/>
                <a:cs typeface="Times New Roman" panose="02020603050405020304" pitchFamily="18" charset="0"/>
              </a:rPr>
              <a:t>The textile industry is constantly evolving, and there are several potential future scope for phase outage intimation in this industry. Here are a few possibilities:</a:t>
            </a:r>
          </a:p>
          <a:p>
            <a:pPr marL="0" indent="0" algn="just">
              <a:buNone/>
            </a:pPr>
            <a:endParaRPr lang="en-GB" sz="2400" dirty="0">
              <a:latin typeface="Times New Roman" panose="02020603050405020304" pitchFamily="18" charset="0"/>
              <a:cs typeface="Times New Roman" panose="02020603050405020304" pitchFamily="18" charset="0"/>
            </a:endParaRPr>
          </a:p>
          <a:p>
            <a:pPr marL="0" indent="0" algn="just">
              <a:buNone/>
            </a:pPr>
            <a:r>
              <a:rPr lang="en-GB" sz="2400" b="1" dirty="0">
                <a:latin typeface="Times New Roman" panose="02020603050405020304" pitchFamily="18" charset="0"/>
                <a:cs typeface="Times New Roman" panose="02020603050405020304" pitchFamily="18" charset="0"/>
              </a:rPr>
              <a:t>Artificial intelligence and machine learning</a:t>
            </a:r>
            <a:r>
              <a:rPr lang="en-GB" sz="2400" dirty="0">
                <a:latin typeface="Times New Roman" panose="02020603050405020304" pitchFamily="18" charset="0"/>
                <a:cs typeface="Times New Roman" panose="02020603050405020304" pitchFamily="18" charset="0"/>
              </a:rPr>
              <a:t>: The textile industry can leverage AI and machine learning to detect phase outages in real-time. AI algorithms can learn from data collected from the textile machines and power supply systems to identify patterns that indicate a phase outage. This can lead to more accurate and timely phase outage detection.</a:t>
            </a:r>
          </a:p>
          <a:p>
            <a:pPr marL="0" indent="0" algn="just">
              <a:buNone/>
            </a:pPr>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Predictive maintenance</a:t>
            </a:r>
            <a:r>
              <a:rPr lang="en-GB" sz="2400" dirty="0">
                <a:latin typeface="Times New Roman" panose="02020603050405020304" pitchFamily="18" charset="0"/>
                <a:cs typeface="Times New Roman" panose="02020603050405020304" pitchFamily="18" charset="0"/>
              </a:rPr>
              <a:t>: Predictive maintenance can be used to identify potential phase outage issues before they occur. By analysing data from the textile machines and power supply systems, predictive maintenance algorithms can predict when a phase outage is likely to occur and alert the operators to take corrective measures before the outage happens.</a:t>
            </a:r>
          </a:p>
        </p:txBody>
      </p:sp>
    </p:spTree>
    <p:extLst>
      <p:ext uri="{BB962C8B-B14F-4D97-AF65-F5344CB8AC3E}">
        <p14:creationId xmlns:p14="http://schemas.microsoft.com/office/powerpoint/2010/main" val="653656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a:xfrm>
            <a:off x="838200" y="312194"/>
            <a:ext cx="10515600" cy="1325563"/>
          </a:xfrm>
        </p:spPr>
        <p:txBody>
          <a:bodyPr>
            <a:normAutofit/>
          </a:bodyPr>
          <a:lstStyle/>
          <a:p>
            <a:pPr algn="ctr"/>
            <a:r>
              <a:rPr lang="en-GB" sz="4000" dirty="0">
                <a:latin typeface="Times New Roman" panose="02020603050405020304" pitchFamily="18" charset="0"/>
                <a:cs typeface="Times New Roman" panose="02020603050405020304" pitchFamily="18" charset="0"/>
              </a:rPr>
              <a:t>F</a:t>
            </a:r>
            <a:r>
              <a:rPr lang="en-IN" sz="4000" dirty="0" err="1">
                <a:latin typeface="Times New Roman" panose="02020603050405020304" pitchFamily="18" charset="0"/>
                <a:cs typeface="Times New Roman" panose="02020603050405020304" pitchFamily="18" charset="0"/>
              </a:rPr>
              <a:t>uture</a:t>
            </a:r>
            <a:r>
              <a:rPr lang="en-IN" sz="4000" dirty="0">
                <a:latin typeface="Times New Roman" panose="02020603050405020304" pitchFamily="18" charset="0"/>
                <a:cs typeface="Times New Roman" panose="02020603050405020304" pitchFamily="18" charset="0"/>
              </a:rPr>
              <a:t> Scope</a:t>
            </a: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18</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6" name="Content Placeholder 5">
            <a:extLst>
              <a:ext uri="{FF2B5EF4-FFF2-40B4-BE49-F238E27FC236}">
                <a16:creationId xmlns:a16="http://schemas.microsoft.com/office/drawing/2014/main" id="{6CCFE16F-4C90-A234-B866-D3545EE9490E}"/>
              </a:ext>
            </a:extLst>
          </p:cNvPr>
          <p:cNvSpPr>
            <a:spLocks noGrp="1"/>
          </p:cNvSpPr>
          <p:nvPr>
            <p:ph idx="1"/>
          </p:nvPr>
        </p:nvSpPr>
        <p:spPr>
          <a:xfrm>
            <a:off x="931985" y="1821384"/>
            <a:ext cx="10515600" cy="4351338"/>
          </a:xfrm>
        </p:spPr>
        <p:txBody>
          <a:bodyPr>
            <a:normAutofit/>
          </a:bodyPr>
          <a:lstStyle/>
          <a:p>
            <a:pPr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This Phase Outage Intimation System  also helps in fault detection of the machines which has been used in textile industry and in future we have planned to implement unit calculation system which leads a way to utilize the power in efficient manner.</a:t>
            </a:r>
          </a:p>
          <a:p>
            <a:pPr marL="0" indent="0" algn="just">
              <a:buNone/>
            </a:pPr>
            <a:endParaRPr lang="en-GB"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GB" sz="2400" dirty="0">
                <a:latin typeface="Times New Roman" panose="02020603050405020304" pitchFamily="18" charset="0"/>
                <a:cs typeface="Times New Roman" panose="02020603050405020304" pitchFamily="18" charset="0"/>
              </a:rPr>
              <a:t> By adding some sensors like temperature sensors, smart accumulators and weft sensors and implementing a monitoring and controlling system using IOT leads to make a smart textile industry which helps in increasing the outcome of the production.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744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a:xfrm>
            <a:off x="838200" y="365126"/>
            <a:ext cx="10515600" cy="963132"/>
          </a:xfrm>
        </p:spPr>
        <p:txBody>
          <a:bodyPr>
            <a:normAutofit/>
          </a:bodyPr>
          <a:lstStyle/>
          <a:p>
            <a:pPr algn="ctr"/>
            <a:r>
              <a:rPr lang="en-IN" sz="4000" dirty="0">
                <a:latin typeface="Times New Roman" panose="02020603050405020304" pitchFamily="18" charset="0"/>
                <a:cs typeface="Times New Roman" panose="02020603050405020304" pitchFamily="18" charset="0"/>
              </a:rPr>
              <a:t>References</a:t>
            </a: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19</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6" name="Content Placeholder 5">
            <a:extLst>
              <a:ext uri="{FF2B5EF4-FFF2-40B4-BE49-F238E27FC236}">
                <a16:creationId xmlns:a16="http://schemas.microsoft.com/office/drawing/2014/main" id="{5BD3703F-FBF8-B728-5434-1EBEFAE97603}"/>
              </a:ext>
            </a:extLst>
          </p:cNvPr>
          <p:cNvSpPr>
            <a:spLocks noGrp="1"/>
          </p:cNvSpPr>
          <p:nvPr>
            <p:ph idx="1"/>
          </p:nvPr>
        </p:nvSpPr>
        <p:spPr>
          <a:xfrm>
            <a:off x="838199" y="1825625"/>
            <a:ext cx="10908323" cy="4351338"/>
          </a:xfrm>
        </p:spPr>
        <p:txBody>
          <a:bodyPr/>
          <a:lstStyle/>
          <a:p>
            <a:pPr marL="0" indent="0">
              <a:buNone/>
            </a:pPr>
            <a:r>
              <a:rPr lang="en-IN" b="0" i="0" u="sng" dirty="0">
                <a:effectLst/>
                <a:latin typeface="Söhne"/>
                <a:hlinkClick r:id="rId4"/>
              </a:rPr>
              <a:t>https://ieeexplore.ieee.org/document/7328807</a:t>
            </a:r>
            <a:endParaRPr lang="en-IN" b="0" i="0" u="sng" dirty="0">
              <a:effectLst/>
              <a:latin typeface="Söhne"/>
            </a:endParaRPr>
          </a:p>
          <a:p>
            <a:pPr marL="0" indent="0" algn="l">
              <a:buNone/>
            </a:pPr>
            <a:r>
              <a:rPr lang="en-IN" b="0" i="0" u="sng" dirty="0">
                <a:solidFill>
                  <a:srgbClr val="D1D5DB"/>
                </a:solidFill>
                <a:effectLst/>
                <a:latin typeface="Söhne"/>
                <a:hlinkClick r:id="rId5"/>
              </a:rPr>
              <a:t>https://www.sciencedirect.com/science/article/pii/S0142061517310644</a:t>
            </a:r>
            <a:br>
              <a:rPr lang="en-IN" dirty="0"/>
            </a:br>
            <a:r>
              <a:rPr lang="en-IN" b="0" i="0" u="sng" dirty="0">
                <a:effectLst/>
                <a:latin typeface="Söhne"/>
                <a:hlinkClick r:id="rId6"/>
              </a:rPr>
              <a:t>https://ieeexplore.ieee.org/document/5470876</a:t>
            </a:r>
            <a:endParaRPr lang="en-IN" u="sng" dirty="0">
              <a:latin typeface="Söhne"/>
            </a:endParaRPr>
          </a:p>
          <a:p>
            <a:pPr marL="0" indent="0">
              <a:buNone/>
            </a:pPr>
            <a:r>
              <a:rPr lang="en-IN" b="0" i="0" u="sng" dirty="0">
                <a:effectLst/>
                <a:latin typeface="Söhne"/>
                <a:hlinkClick r:id="rId7"/>
              </a:rPr>
              <a:t>https://www.sciencedirect.com/science/article/pii/S1876610215034241</a:t>
            </a:r>
            <a:endParaRPr lang="en-IN" b="0" i="0" u="sng" dirty="0">
              <a:effectLst/>
              <a:latin typeface="Söhne"/>
            </a:endParaRPr>
          </a:p>
          <a:p>
            <a:pPr marL="0" indent="0">
              <a:buNone/>
            </a:pPr>
            <a:r>
              <a:rPr lang="en-IN" b="0" i="0" u="sng" dirty="0">
                <a:effectLst/>
                <a:latin typeface="Söhne"/>
                <a:hlinkClick r:id="rId8"/>
              </a:rPr>
              <a:t>https://www.degruyter.com/document/doi/10.1515/ijeeps-2014-0086/html</a:t>
            </a:r>
            <a:endParaRPr lang="en-IN" dirty="0"/>
          </a:p>
        </p:txBody>
      </p:sp>
    </p:spTree>
    <p:extLst>
      <p:ext uri="{BB962C8B-B14F-4D97-AF65-F5344CB8AC3E}">
        <p14:creationId xmlns:p14="http://schemas.microsoft.com/office/powerpoint/2010/main" val="1216993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a:xfrm>
            <a:off x="973282" y="0"/>
            <a:ext cx="10515600"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Overview of Presentation</a:t>
            </a:r>
          </a:p>
        </p:txBody>
      </p:sp>
      <p:sp>
        <p:nvSpPr>
          <p:cNvPr id="11" name="Content Placeholder 10">
            <a:extLst>
              <a:ext uri="{FF2B5EF4-FFF2-40B4-BE49-F238E27FC236}">
                <a16:creationId xmlns:a16="http://schemas.microsoft.com/office/drawing/2014/main" id="{8193AB12-8D7D-E6DC-D197-226BDFB8A9A5}"/>
              </a:ext>
            </a:extLst>
          </p:cNvPr>
          <p:cNvSpPr>
            <a:spLocks noGrp="1"/>
          </p:cNvSpPr>
          <p:nvPr>
            <p:ph idx="1"/>
          </p:nvPr>
        </p:nvSpPr>
        <p:spPr>
          <a:xfrm>
            <a:off x="838200" y="1143000"/>
            <a:ext cx="10515600" cy="5421086"/>
          </a:xfrm>
        </p:spPr>
        <p:txBody>
          <a:bodyPr>
            <a:noAutofit/>
          </a:bodyPr>
          <a:lstStyle/>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Literature survey</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Existing Block Diagram</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Proposed Block Diagram</a:t>
            </a:r>
          </a:p>
          <a:p>
            <a:pPr>
              <a:buFont typeface="Wingdings" panose="05000000000000000000" pitchFamily="2" charset="2"/>
              <a:buChar char="v"/>
            </a:pPr>
            <a:r>
              <a:rPr lang="en-IN" sz="2400" dirty="0">
                <a:solidFill>
                  <a:srgbClr val="FF0000"/>
                </a:solidFill>
                <a:latin typeface="Times New Roman" panose="02020603050405020304" pitchFamily="18" charset="0"/>
                <a:cs typeface="Times New Roman" panose="02020603050405020304" pitchFamily="18" charset="0"/>
              </a:rPr>
              <a:t>Circuit Diagram</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Components and its Specification and Cost</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Hardware Setup</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Results and Discussion</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Conclusion </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List of Publications </a:t>
            </a:r>
            <a:endParaRPr lang="en-IN" sz="2400" dirty="0"/>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dirty="0"/>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2</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Tree>
    <p:extLst>
      <p:ext uri="{BB962C8B-B14F-4D97-AF65-F5344CB8AC3E}">
        <p14:creationId xmlns:p14="http://schemas.microsoft.com/office/powerpoint/2010/main" val="1076010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List of Publications </a:t>
            </a: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20</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6" name="Content Placeholder 5">
            <a:extLst>
              <a:ext uri="{FF2B5EF4-FFF2-40B4-BE49-F238E27FC236}">
                <a16:creationId xmlns:a16="http://schemas.microsoft.com/office/drawing/2014/main" id="{BCCEB676-A3C1-93E8-B387-3E7B4525E76D}"/>
              </a:ext>
            </a:extLst>
          </p:cNvPr>
          <p:cNvSpPr>
            <a:spLocks noGrp="1"/>
          </p:cNvSpPr>
          <p:nvPr>
            <p:ph idx="1"/>
          </p:nvPr>
        </p:nvSpPr>
        <p:spPr>
          <a:xfrm>
            <a:off x="908539" y="2043969"/>
            <a:ext cx="10515600" cy="4351338"/>
          </a:xfrm>
        </p:spPr>
        <p:txBody>
          <a:bodyPr>
            <a:normAutofit/>
          </a:bodyPr>
          <a:lstStyle/>
          <a:p>
            <a:pPr marL="0" indent="0" algn="just">
              <a:lnSpc>
                <a:spcPct val="150000"/>
              </a:lnSpc>
              <a:buNone/>
            </a:pPr>
            <a:r>
              <a:rPr lang="en-IN" sz="2400" b="1" dirty="0">
                <a:solidFill>
                  <a:srgbClr val="202124"/>
                </a:solidFill>
                <a:latin typeface="Times New Roman" panose="02020603050405020304" pitchFamily="18" charset="0"/>
                <a:cs typeface="Times New Roman" panose="02020603050405020304" pitchFamily="18" charset="0"/>
              </a:rPr>
              <a:t>Dr C Kumar, A P Dharunish, T </a:t>
            </a:r>
            <a:r>
              <a:rPr lang="en-IN" sz="2400" b="1" dirty="0" err="1">
                <a:solidFill>
                  <a:srgbClr val="202124"/>
                </a:solidFill>
                <a:latin typeface="Times New Roman" panose="02020603050405020304" pitchFamily="18" charset="0"/>
                <a:cs typeface="Times New Roman" panose="02020603050405020304" pitchFamily="18" charset="0"/>
              </a:rPr>
              <a:t>Bhoopesh</a:t>
            </a:r>
            <a:r>
              <a:rPr lang="en-IN" sz="2400" b="1" dirty="0">
                <a:solidFill>
                  <a:srgbClr val="202124"/>
                </a:solidFill>
                <a:latin typeface="Times New Roman" panose="02020603050405020304" pitchFamily="18" charset="0"/>
                <a:cs typeface="Times New Roman" panose="02020603050405020304" pitchFamily="18" charset="0"/>
              </a:rPr>
              <a:t>, M </a:t>
            </a:r>
            <a:r>
              <a:rPr lang="en-IN" sz="2400" b="1" dirty="0" err="1">
                <a:solidFill>
                  <a:srgbClr val="202124"/>
                </a:solidFill>
                <a:latin typeface="Times New Roman" panose="02020603050405020304" pitchFamily="18" charset="0"/>
                <a:cs typeface="Times New Roman" panose="02020603050405020304" pitchFamily="18" charset="0"/>
              </a:rPr>
              <a:t>Deenadhayalan</a:t>
            </a:r>
            <a:r>
              <a:rPr lang="en-IN" sz="2400" b="1" dirty="0">
                <a:solidFill>
                  <a:srgbClr val="202124"/>
                </a:solidFill>
                <a:latin typeface="Times New Roman" panose="02020603050405020304" pitchFamily="18" charset="0"/>
                <a:cs typeface="Times New Roman" panose="02020603050405020304" pitchFamily="18" charset="0"/>
              </a:rPr>
              <a:t> </a:t>
            </a:r>
            <a:r>
              <a:rPr lang="en-IN" sz="2400" dirty="0">
                <a:solidFill>
                  <a:srgbClr val="202124"/>
                </a:solidFill>
                <a:latin typeface="Times New Roman" panose="02020603050405020304" pitchFamily="18" charset="0"/>
                <a:cs typeface="Times New Roman" panose="02020603050405020304" pitchFamily="18" charset="0"/>
              </a:rPr>
              <a:t>of    M. </a:t>
            </a:r>
            <a:r>
              <a:rPr lang="en-IN" sz="2400" dirty="0" err="1">
                <a:solidFill>
                  <a:srgbClr val="202124"/>
                </a:solidFill>
                <a:latin typeface="Times New Roman" panose="02020603050405020304" pitchFamily="18" charset="0"/>
                <a:cs typeface="Times New Roman" panose="02020603050405020304" pitchFamily="18" charset="0"/>
              </a:rPr>
              <a:t>Kumarasamy</a:t>
            </a:r>
            <a:r>
              <a:rPr lang="en-IN" sz="2400" dirty="0">
                <a:solidFill>
                  <a:srgbClr val="202124"/>
                </a:solidFill>
                <a:latin typeface="Times New Roman" panose="02020603050405020304" pitchFamily="18" charset="0"/>
                <a:cs typeface="Times New Roman" panose="02020603050405020304" pitchFamily="18" charset="0"/>
              </a:rPr>
              <a:t> College of Engineering is presented the research paper entitled “</a:t>
            </a:r>
            <a:r>
              <a:rPr lang="en-IN" sz="2400" b="1" u="sng" dirty="0">
                <a:solidFill>
                  <a:srgbClr val="202124"/>
                </a:solidFill>
                <a:latin typeface="Times New Roman" panose="02020603050405020304" pitchFamily="18" charset="0"/>
                <a:cs typeface="Times New Roman" panose="02020603050405020304" pitchFamily="18" charset="0"/>
              </a:rPr>
              <a:t>Phase Outage Intimation in Three Phase System</a:t>
            </a:r>
            <a:r>
              <a:rPr lang="en-IN" sz="2400" dirty="0">
                <a:solidFill>
                  <a:srgbClr val="202124"/>
                </a:solidFill>
                <a:latin typeface="Times New Roman" panose="02020603050405020304" pitchFamily="18" charset="0"/>
                <a:cs typeface="Times New Roman" panose="02020603050405020304" pitchFamily="18" charset="0"/>
              </a:rPr>
              <a:t>” in the International Conference on Recent Advancements in Engineering and Technology (ICRAET'23) held at M.KUMARASAMY COLLEGE OF ENGINEERING, Karur, Tamil Nadu, India during 31st March 2023.</a:t>
            </a:r>
            <a:endParaRPr lang="en-IN" sz="2400" dirty="0">
              <a:solidFill>
                <a:srgbClr val="FF0000"/>
              </a:solidFill>
            </a:endParaRPr>
          </a:p>
        </p:txBody>
      </p:sp>
    </p:spTree>
    <p:extLst>
      <p:ext uri="{BB962C8B-B14F-4D97-AF65-F5344CB8AC3E}">
        <p14:creationId xmlns:p14="http://schemas.microsoft.com/office/powerpoint/2010/main" val="1914120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5CD65D-FE80-507A-24BF-77A216A8C157}"/>
              </a:ext>
            </a:extLst>
          </p:cNvPr>
          <p:cNvPicPr>
            <a:picLocks noChangeAspect="1"/>
          </p:cNvPicPr>
          <p:nvPr/>
        </p:nvPicPr>
        <p:blipFill>
          <a:blip r:embed="rId2"/>
          <a:stretch>
            <a:fillRect/>
          </a:stretch>
        </p:blipFill>
        <p:spPr>
          <a:xfrm>
            <a:off x="1297354" y="0"/>
            <a:ext cx="4681414" cy="3477846"/>
          </a:xfrm>
          <a:prstGeom prst="rect">
            <a:avLst/>
          </a:prstGeom>
        </p:spPr>
      </p:pic>
      <p:pic>
        <p:nvPicPr>
          <p:cNvPr id="11" name="Picture 10">
            <a:extLst>
              <a:ext uri="{FF2B5EF4-FFF2-40B4-BE49-F238E27FC236}">
                <a16:creationId xmlns:a16="http://schemas.microsoft.com/office/drawing/2014/main" id="{6A17EF1F-1DF0-723B-26E6-B6AB435CC22F}"/>
              </a:ext>
            </a:extLst>
          </p:cNvPr>
          <p:cNvPicPr>
            <a:picLocks noChangeAspect="1"/>
          </p:cNvPicPr>
          <p:nvPr/>
        </p:nvPicPr>
        <p:blipFill>
          <a:blip r:embed="rId3"/>
          <a:stretch>
            <a:fillRect/>
          </a:stretch>
        </p:blipFill>
        <p:spPr>
          <a:xfrm>
            <a:off x="6096001" y="1"/>
            <a:ext cx="4798645" cy="3429000"/>
          </a:xfrm>
          <a:prstGeom prst="rect">
            <a:avLst/>
          </a:prstGeom>
        </p:spPr>
      </p:pic>
      <p:pic>
        <p:nvPicPr>
          <p:cNvPr id="12" name="Picture 11">
            <a:extLst>
              <a:ext uri="{FF2B5EF4-FFF2-40B4-BE49-F238E27FC236}">
                <a16:creationId xmlns:a16="http://schemas.microsoft.com/office/drawing/2014/main" id="{1091A43F-EAE4-EA40-2294-8C3419E41135}"/>
              </a:ext>
            </a:extLst>
          </p:cNvPr>
          <p:cNvPicPr>
            <a:picLocks noChangeAspect="1"/>
          </p:cNvPicPr>
          <p:nvPr/>
        </p:nvPicPr>
        <p:blipFill>
          <a:blip r:embed="rId4"/>
          <a:stretch>
            <a:fillRect/>
          </a:stretch>
        </p:blipFill>
        <p:spPr>
          <a:xfrm>
            <a:off x="1297354" y="3614056"/>
            <a:ext cx="4798646" cy="3243943"/>
          </a:xfrm>
          <a:prstGeom prst="rect">
            <a:avLst/>
          </a:prstGeom>
        </p:spPr>
      </p:pic>
      <p:pic>
        <p:nvPicPr>
          <p:cNvPr id="13" name="Picture 12">
            <a:extLst>
              <a:ext uri="{FF2B5EF4-FFF2-40B4-BE49-F238E27FC236}">
                <a16:creationId xmlns:a16="http://schemas.microsoft.com/office/drawing/2014/main" id="{F21817EF-3855-C8E9-F703-7679AF0ADF62}"/>
              </a:ext>
            </a:extLst>
          </p:cNvPr>
          <p:cNvPicPr>
            <a:picLocks noChangeAspect="1"/>
          </p:cNvPicPr>
          <p:nvPr/>
        </p:nvPicPr>
        <p:blipFill>
          <a:blip r:embed="rId5"/>
          <a:stretch>
            <a:fillRect/>
          </a:stretch>
        </p:blipFill>
        <p:spPr>
          <a:xfrm>
            <a:off x="6314273" y="3614056"/>
            <a:ext cx="4580373" cy="3243944"/>
          </a:xfrm>
          <a:prstGeom prst="rect">
            <a:avLst/>
          </a:prstGeom>
        </p:spPr>
      </p:pic>
      <p:sp>
        <p:nvSpPr>
          <p:cNvPr id="2" name="Date Placeholder 1">
            <a:extLst>
              <a:ext uri="{FF2B5EF4-FFF2-40B4-BE49-F238E27FC236}">
                <a16:creationId xmlns:a16="http://schemas.microsoft.com/office/drawing/2014/main" id="{23D4CF81-9CB6-9D86-3B0F-DE1285A35E45}"/>
              </a:ext>
            </a:extLst>
          </p:cNvPr>
          <p:cNvSpPr>
            <a:spLocks noGrp="1"/>
          </p:cNvSpPr>
          <p:nvPr>
            <p:ph type="dt" sz="half" idx="10"/>
          </p:nvPr>
        </p:nvSpPr>
        <p:spPr/>
        <p:txBody>
          <a:bodyPr/>
          <a:lstStyle/>
          <a:p>
            <a:r>
              <a:rPr lang="en-US"/>
              <a:t>21-04-2023</a:t>
            </a:r>
            <a:endParaRPr lang="en-IN"/>
          </a:p>
        </p:txBody>
      </p:sp>
      <p:sp>
        <p:nvSpPr>
          <p:cNvPr id="3" name="Footer Placeholder 2">
            <a:extLst>
              <a:ext uri="{FF2B5EF4-FFF2-40B4-BE49-F238E27FC236}">
                <a16:creationId xmlns:a16="http://schemas.microsoft.com/office/drawing/2014/main" id="{620A4DC0-BFC9-C06C-A15B-F8604CBBE7AC}"/>
              </a:ext>
            </a:extLst>
          </p:cNvPr>
          <p:cNvSpPr>
            <a:spLocks noGrp="1"/>
          </p:cNvSpPr>
          <p:nvPr>
            <p:ph type="ftr" sz="quarter" idx="11"/>
          </p:nvPr>
        </p:nvSpPr>
        <p:spPr/>
        <p:txBody>
          <a:bodyPr/>
          <a:lstStyle/>
          <a:p>
            <a:r>
              <a:rPr lang="en-IN"/>
              <a:t>18EEP302L-Minor Project IV</a:t>
            </a:r>
          </a:p>
        </p:txBody>
      </p:sp>
      <p:sp>
        <p:nvSpPr>
          <p:cNvPr id="4" name="Slide Number Placeholder 3">
            <a:extLst>
              <a:ext uri="{FF2B5EF4-FFF2-40B4-BE49-F238E27FC236}">
                <a16:creationId xmlns:a16="http://schemas.microsoft.com/office/drawing/2014/main" id="{57D998B6-43B7-D8E8-4830-841BA9C7766C}"/>
              </a:ext>
            </a:extLst>
          </p:cNvPr>
          <p:cNvSpPr>
            <a:spLocks noGrp="1"/>
          </p:cNvSpPr>
          <p:nvPr>
            <p:ph type="sldNum" sz="quarter" idx="12"/>
          </p:nvPr>
        </p:nvSpPr>
        <p:spPr/>
        <p:txBody>
          <a:bodyPr/>
          <a:lstStyle/>
          <a:p>
            <a:fld id="{F407AEC3-FAD0-4E87-B810-BCD114022F75}" type="slidenum">
              <a:rPr lang="en-IN" smtClean="0"/>
              <a:t>21</a:t>
            </a:fld>
            <a:endParaRPr lang="en-IN"/>
          </a:p>
        </p:txBody>
      </p:sp>
    </p:spTree>
    <p:extLst>
      <p:ext uri="{BB962C8B-B14F-4D97-AF65-F5344CB8AC3E}">
        <p14:creationId xmlns:p14="http://schemas.microsoft.com/office/powerpoint/2010/main" val="142635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069914-548C-7DDD-198F-1224AC7699B1}"/>
              </a:ext>
            </a:extLst>
          </p:cNvPr>
          <p:cNvSpPr>
            <a:spLocks noGrp="1"/>
          </p:cNvSpPr>
          <p:nvPr>
            <p:ph type="dt" sz="half" idx="10"/>
          </p:nvPr>
        </p:nvSpPr>
        <p:spPr/>
        <p:txBody>
          <a:bodyPr/>
          <a:lstStyle/>
          <a:p>
            <a:r>
              <a:rPr lang="en-US"/>
              <a:t>21-04-2023</a:t>
            </a:r>
            <a:endParaRPr lang="en-IN"/>
          </a:p>
        </p:txBody>
      </p:sp>
      <p:sp>
        <p:nvSpPr>
          <p:cNvPr id="3" name="Footer Placeholder 2">
            <a:extLst>
              <a:ext uri="{FF2B5EF4-FFF2-40B4-BE49-F238E27FC236}">
                <a16:creationId xmlns:a16="http://schemas.microsoft.com/office/drawing/2014/main" id="{6AE7D536-1345-EE9D-400E-70234FD3E3D9}"/>
              </a:ext>
            </a:extLst>
          </p:cNvPr>
          <p:cNvSpPr>
            <a:spLocks noGrp="1"/>
          </p:cNvSpPr>
          <p:nvPr>
            <p:ph type="ftr" sz="quarter" idx="11"/>
          </p:nvPr>
        </p:nvSpPr>
        <p:spPr/>
        <p:txBody>
          <a:bodyPr/>
          <a:lstStyle/>
          <a:p>
            <a:r>
              <a:rPr lang="en-IN"/>
              <a:t>18EEP302L-Minor Project IV</a:t>
            </a:r>
          </a:p>
        </p:txBody>
      </p:sp>
      <p:sp>
        <p:nvSpPr>
          <p:cNvPr id="4" name="Slide Number Placeholder 3">
            <a:extLst>
              <a:ext uri="{FF2B5EF4-FFF2-40B4-BE49-F238E27FC236}">
                <a16:creationId xmlns:a16="http://schemas.microsoft.com/office/drawing/2014/main" id="{3725B43D-0F0C-9166-6CEE-9307CD52AB84}"/>
              </a:ext>
            </a:extLst>
          </p:cNvPr>
          <p:cNvSpPr>
            <a:spLocks noGrp="1"/>
          </p:cNvSpPr>
          <p:nvPr>
            <p:ph type="sldNum" sz="quarter" idx="12"/>
          </p:nvPr>
        </p:nvSpPr>
        <p:spPr/>
        <p:txBody>
          <a:bodyPr/>
          <a:lstStyle/>
          <a:p>
            <a:fld id="{F407AEC3-FAD0-4E87-B810-BCD114022F75}" type="slidenum">
              <a:rPr lang="en-IN" smtClean="0"/>
              <a:t>22</a:t>
            </a:fld>
            <a:endParaRPr lang="en-IN"/>
          </a:p>
        </p:txBody>
      </p:sp>
      <p:pic>
        <p:nvPicPr>
          <p:cNvPr id="5" name="Picture 4">
            <a:extLst>
              <a:ext uri="{FF2B5EF4-FFF2-40B4-BE49-F238E27FC236}">
                <a16:creationId xmlns:a16="http://schemas.microsoft.com/office/drawing/2014/main" id="{99452012-AE11-714A-0E68-A69377092E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260123"/>
          </a:xfrm>
          <a:prstGeom prst="rect">
            <a:avLst/>
          </a:prstGeom>
        </p:spPr>
      </p:pic>
    </p:spTree>
    <p:extLst>
      <p:ext uri="{BB962C8B-B14F-4D97-AF65-F5344CB8AC3E}">
        <p14:creationId xmlns:p14="http://schemas.microsoft.com/office/powerpoint/2010/main" val="787778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a:xfrm>
            <a:off x="0" y="0"/>
            <a:ext cx="12182208"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Abstract</a:t>
            </a: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3</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6" name="Content Placeholder 5">
            <a:extLst>
              <a:ext uri="{FF2B5EF4-FFF2-40B4-BE49-F238E27FC236}">
                <a16:creationId xmlns:a16="http://schemas.microsoft.com/office/drawing/2014/main" id="{D4FBC657-FAE2-A471-0C59-57BF63F14EAD}"/>
              </a:ext>
            </a:extLst>
          </p:cNvPr>
          <p:cNvSpPr>
            <a:spLocks noGrp="1"/>
          </p:cNvSpPr>
          <p:nvPr>
            <p:ph idx="1"/>
          </p:nvPr>
        </p:nvSpPr>
        <p:spPr>
          <a:xfrm>
            <a:off x="833304" y="1253331"/>
            <a:ext cx="10515600" cy="4351338"/>
          </a:xfrm>
        </p:spPr>
        <p:txBody>
          <a:bodyPr>
            <a:normAutofit fontScale="92500"/>
          </a:bodyPr>
          <a:lstStyle/>
          <a:p>
            <a:pPr algn="just"/>
            <a:r>
              <a:rPr lang="en-GB" sz="2600" dirty="0">
                <a:latin typeface="Times New Roman" panose="02020603050405020304" pitchFamily="18" charset="0"/>
                <a:cs typeface="Times New Roman" panose="02020603050405020304" pitchFamily="18" charset="0"/>
              </a:rPr>
              <a:t>The main idea of our project is to </a:t>
            </a:r>
            <a:r>
              <a:rPr lang="en-GB" sz="2600" b="1" dirty="0">
                <a:latin typeface="Times New Roman" panose="02020603050405020304" pitchFamily="18" charset="0"/>
                <a:cs typeface="Times New Roman" panose="02020603050405020304" pitchFamily="18" charset="0"/>
              </a:rPr>
              <a:t>intimate the power conversion from three phase to single phase conversion</a:t>
            </a:r>
            <a:r>
              <a:rPr lang="en-GB" sz="2600" dirty="0">
                <a:solidFill>
                  <a:srgbClr val="00B050"/>
                </a:solidFill>
                <a:latin typeface="Times New Roman" panose="02020603050405020304" pitchFamily="18" charset="0"/>
                <a:cs typeface="Times New Roman" panose="02020603050405020304" pitchFamily="18" charset="0"/>
              </a:rPr>
              <a:t> </a:t>
            </a:r>
            <a:r>
              <a:rPr lang="en-GB" sz="2600" dirty="0">
                <a:latin typeface="Times New Roman" panose="02020603050405020304" pitchFamily="18" charset="0"/>
                <a:cs typeface="Times New Roman" panose="02020603050405020304" pitchFamily="18" charset="0"/>
              </a:rPr>
              <a:t>which routinely happens in the </a:t>
            </a:r>
            <a:r>
              <a:rPr lang="en-GB" sz="2600" b="1" dirty="0">
                <a:latin typeface="Times New Roman" panose="02020603050405020304" pitchFamily="18" charset="0"/>
                <a:cs typeface="Times New Roman" panose="02020603050405020304" pitchFamily="18" charset="0"/>
              </a:rPr>
              <a:t>agricultural areas</a:t>
            </a:r>
            <a:r>
              <a:rPr lang="en-GB" sz="2600" dirty="0">
                <a:solidFill>
                  <a:srgbClr val="00B050"/>
                </a:solidFill>
                <a:latin typeface="Times New Roman" panose="02020603050405020304" pitchFamily="18" charset="0"/>
                <a:cs typeface="Times New Roman" panose="02020603050405020304" pitchFamily="18" charset="0"/>
              </a:rPr>
              <a:t> </a:t>
            </a:r>
            <a:r>
              <a:rPr lang="en-GB" sz="2600" dirty="0">
                <a:latin typeface="Times New Roman" panose="02020603050405020304" pitchFamily="18" charset="0"/>
                <a:cs typeface="Times New Roman" panose="02020603050405020304" pitchFamily="18" charset="0"/>
              </a:rPr>
              <a:t>actually our </a:t>
            </a:r>
            <a:r>
              <a:rPr lang="en-GB" sz="2600" b="1" dirty="0">
                <a:latin typeface="Times New Roman" panose="02020603050405020304" pitchFamily="18" charset="0"/>
                <a:cs typeface="Times New Roman" panose="02020603050405020304" pitchFamily="18" charset="0"/>
              </a:rPr>
              <a:t>project function as a phase outage intimation system.</a:t>
            </a:r>
          </a:p>
          <a:p>
            <a:pPr algn="just"/>
            <a:r>
              <a:rPr lang="en-IN" sz="2600" dirty="0">
                <a:latin typeface="Times New Roman" panose="02020603050405020304" pitchFamily="18" charset="0"/>
                <a:cs typeface="Times New Roman" panose="02020603050405020304" pitchFamily="18" charset="0"/>
              </a:rPr>
              <a:t>There are some industries which was located in agricultural areas to operate their machines in two phase supply, they are using </a:t>
            </a:r>
            <a:r>
              <a:rPr lang="en-IN" sz="2600" b="1" dirty="0">
                <a:latin typeface="Times New Roman" panose="02020603050405020304" pitchFamily="18" charset="0"/>
                <a:cs typeface="Times New Roman" panose="02020603050405020304" pitchFamily="18" charset="0"/>
              </a:rPr>
              <a:t>inverter</a:t>
            </a:r>
            <a:r>
              <a:rPr lang="en-IN" sz="2600" dirty="0">
                <a:latin typeface="Times New Roman" panose="02020603050405020304" pitchFamily="18" charset="0"/>
                <a:cs typeface="Times New Roman" panose="02020603050405020304" pitchFamily="18" charset="0"/>
              </a:rPr>
              <a:t> but especially in </a:t>
            </a:r>
            <a:r>
              <a:rPr lang="en-IN" sz="2600" b="1" dirty="0">
                <a:latin typeface="Times New Roman" panose="02020603050405020304" pitchFamily="18" charset="0"/>
                <a:cs typeface="Times New Roman" panose="02020603050405020304" pitchFamily="18" charset="0"/>
              </a:rPr>
              <a:t>textile industry</a:t>
            </a:r>
            <a:r>
              <a:rPr lang="en-IN" sz="2600" dirty="0">
                <a:latin typeface="Times New Roman" panose="02020603050405020304" pitchFamily="18" charset="0"/>
                <a:cs typeface="Times New Roman" panose="02020603050405020304" pitchFamily="18" charset="0"/>
              </a:rPr>
              <a:t>, they </a:t>
            </a:r>
            <a:r>
              <a:rPr lang="en-IN" sz="2600" b="1" dirty="0">
                <a:latin typeface="Times New Roman" panose="02020603050405020304" pitchFamily="18" charset="0"/>
                <a:cs typeface="Times New Roman" panose="02020603050405020304" pitchFamily="18" charset="0"/>
              </a:rPr>
              <a:t>use compressor for cleaning purposes </a:t>
            </a:r>
            <a:r>
              <a:rPr lang="en-IN" sz="2600" dirty="0">
                <a:latin typeface="Times New Roman" panose="02020603050405020304" pitchFamily="18" charset="0"/>
                <a:cs typeface="Times New Roman" panose="02020603050405020304" pitchFamily="18" charset="0"/>
              </a:rPr>
              <a:t>which will operate only in three phase supply, hence by intimating  whether the supply was three phase or single phase through their android devices, it will help them to do their </a:t>
            </a:r>
            <a:r>
              <a:rPr lang="en-IN" sz="2600" b="1" dirty="0">
                <a:latin typeface="Times New Roman" panose="02020603050405020304" pitchFamily="18" charset="0"/>
                <a:cs typeface="Times New Roman" panose="02020603050405020304" pitchFamily="18" charset="0"/>
              </a:rPr>
              <a:t>work efficiently.</a:t>
            </a:r>
            <a:r>
              <a:rPr lang="en-GB" sz="2600" b="1" dirty="0">
                <a:latin typeface="Times New Roman" panose="02020603050405020304" pitchFamily="18" charset="0"/>
                <a:cs typeface="Times New Roman" panose="02020603050405020304" pitchFamily="18" charset="0"/>
              </a:rPr>
              <a:t> </a:t>
            </a:r>
          </a:p>
          <a:p>
            <a:pPr algn="just"/>
            <a:r>
              <a:rPr lang="en-GB" sz="2600" dirty="0">
                <a:latin typeface="Times New Roman" panose="02020603050405020304" pitchFamily="18" charset="0"/>
                <a:cs typeface="Times New Roman" panose="02020603050405020304" pitchFamily="18" charset="0"/>
              </a:rPr>
              <a:t>The Compressor's operating time was </a:t>
            </a:r>
            <a:r>
              <a:rPr lang="en-GB" sz="2600" b="1" dirty="0">
                <a:latin typeface="Times New Roman" panose="02020603050405020304" pitchFamily="18" charset="0"/>
                <a:cs typeface="Times New Roman" panose="02020603050405020304" pitchFamily="18" charset="0"/>
              </a:rPr>
              <a:t>one to two hours </a:t>
            </a:r>
            <a:r>
              <a:rPr lang="en-GB" sz="2600" dirty="0">
                <a:latin typeface="Times New Roman" panose="02020603050405020304" pitchFamily="18" charset="0"/>
                <a:cs typeface="Times New Roman" panose="02020603050405020304" pitchFamily="18" charset="0"/>
              </a:rPr>
              <a:t>only for a day and hence they (the textile industry persons) don't show interest in replacing inverters with the compressor by considering the cost.</a:t>
            </a:r>
          </a:p>
          <a:p>
            <a:pPr marL="0" indent="0" algn="just">
              <a:buNone/>
            </a:pPr>
            <a:r>
              <a:rPr lang="en-IN" sz="2600" b="1" dirty="0">
                <a:solidFill>
                  <a:srgbClr val="7030A0"/>
                </a:solidFill>
                <a:latin typeface="Times New Roman" panose="02020603050405020304" pitchFamily="18" charset="0"/>
                <a:cs typeface="Times New Roman" panose="02020603050405020304" pitchFamily="18" charset="0"/>
              </a:rPr>
              <a:t>   Key Words: </a:t>
            </a:r>
            <a:r>
              <a:rPr lang="en-IN" sz="2600" b="1" dirty="0">
                <a:solidFill>
                  <a:srgbClr val="FF0000"/>
                </a:solidFill>
                <a:latin typeface="Times New Roman" panose="02020603050405020304" pitchFamily="18" charset="0"/>
                <a:cs typeface="Times New Roman" panose="02020603050405020304" pitchFamily="18" charset="0"/>
              </a:rPr>
              <a:t>Phase Outage Intimation System, Textile Industry, Compressor.</a:t>
            </a:r>
          </a:p>
          <a:p>
            <a:pPr marL="0" indent="0" algn="just">
              <a:buNone/>
            </a:pPr>
            <a:endParaRPr lang="en-GB" sz="2600" dirty="0">
              <a:latin typeface="Times New Roman" panose="02020603050405020304" pitchFamily="18" charset="0"/>
              <a:cs typeface="Times New Roman" panose="02020603050405020304" pitchFamily="18" charset="0"/>
            </a:endParaRPr>
          </a:p>
          <a:p>
            <a:pPr algn="just"/>
            <a:endParaRPr lang="en-GB" sz="2600" dirty="0">
              <a:latin typeface="Times New Roman" panose="02020603050405020304" pitchFamily="18" charset="0"/>
              <a:cs typeface="Times New Roman" panose="02020603050405020304" pitchFamily="18" charset="0"/>
            </a:endParaRPr>
          </a:p>
          <a:p>
            <a:pPr algn="just"/>
            <a:endParaRPr lang="en-GB" sz="2600" dirty="0">
              <a:latin typeface="Times New Roman" panose="02020603050405020304" pitchFamily="18" charset="0"/>
              <a:cs typeface="Times New Roman" panose="02020603050405020304" pitchFamily="18" charset="0"/>
            </a:endParaRPr>
          </a:p>
          <a:p>
            <a:pPr marL="0" indent="0" algn="just">
              <a:buNone/>
            </a:pPr>
            <a:endParaRPr lang="en-GB" sz="2600" dirty="0">
              <a:latin typeface="Times New Roman" panose="02020603050405020304" pitchFamily="18" charset="0"/>
              <a:cs typeface="Times New Roman" panose="02020603050405020304" pitchFamily="18" charset="0"/>
            </a:endParaRPr>
          </a:p>
          <a:p>
            <a:pPr algn="just"/>
            <a:endParaRPr lang="en-GB" sz="2600" dirty="0">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75330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4A1E5C-6EC6-A4CF-8141-C3AD32891990}"/>
              </a:ext>
            </a:extLst>
          </p:cNvPr>
          <p:cNvSpPr>
            <a:spLocks noGrp="1"/>
          </p:cNvSpPr>
          <p:nvPr>
            <p:ph type="title"/>
          </p:nvPr>
        </p:nvSpPr>
        <p:spPr>
          <a:xfrm>
            <a:off x="6926" y="0"/>
            <a:ext cx="12175282" cy="1325563"/>
          </a:xfrm>
        </p:spPr>
        <p:txBody>
          <a:bodyPr/>
          <a:lstStyle/>
          <a:p>
            <a:pPr algn="ctr"/>
            <a:r>
              <a:rPr lang="en-IN" sz="4000" dirty="0">
                <a:latin typeface="Times New Roman" panose="02020603050405020304" pitchFamily="18" charset="0"/>
                <a:cs typeface="Times New Roman" panose="02020603050405020304" pitchFamily="18" charset="0"/>
              </a:rPr>
              <a:t>Introduction</a:t>
            </a: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18" name="Slide Number Placeholder 17">
            <a:extLst>
              <a:ext uri="{FF2B5EF4-FFF2-40B4-BE49-F238E27FC236}">
                <a16:creationId xmlns:a16="http://schemas.microsoft.com/office/drawing/2014/main" id="{427F9455-623B-8984-C17F-248AC3B1FA4A}"/>
              </a:ext>
            </a:extLst>
          </p:cNvPr>
          <p:cNvSpPr>
            <a:spLocks noGrp="1"/>
          </p:cNvSpPr>
          <p:nvPr>
            <p:ph type="sldNum" sz="quarter" idx="12"/>
          </p:nvPr>
        </p:nvSpPr>
        <p:spPr/>
        <p:txBody>
          <a:bodyPr/>
          <a:lstStyle/>
          <a:p>
            <a:fld id="{81C53C04-3095-4527-8FCC-BAA570C31F29}" type="slidenum">
              <a:rPr lang="en-IN" smtClean="0"/>
              <a:t>4</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6" name="Content Placeholder 5">
            <a:extLst>
              <a:ext uri="{FF2B5EF4-FFF2-40B4-BE49-F238E27FC236}">
                <a16:creationId xmlns:a16="http://schemas.microsoft.com/office/drawing/2014/main" id="{2FED34BC-F969-0662-0502-8E90AEDF0F5E}"/>
              </a:ext>
            </a:extLst>
          </p:cNvPr>
          <p:cNvSpPr>
            <a:spLocks noGrp="1"/>
          </p:cNvSpPr>
          <p:nvPr>
            <p:ph idx="1"/>
          </p:nvPr>
        </p:nvSpPr>
        <p:spPr>
          <a:xfrm>
            <a:off x="838200" y="1427040"/>
            <a:ext cx="10515600" cy="4351338"/>
          </a:xfrm>
        </p:spPr>
        <p:txBody>
          <a:bodyPr/>
          <a:lstStyle/>
          <a:p>
            <a:pPr algn="just"/>
            <a:r>
              <a:rPr lang="en-GB" sz="2400" dirty="0">
                <a:latin typeface="Times New Roman" panose="02020603050405020304" pitchFamily="18" charset="0"/>
                <a:cs typeface="Times New Roman" panose="02020603050405020304" pitchFamily="18" charset="0"/>
              </a:rPr>
              <a:t>In the agricultural areas to maintain the power demand or power required the electricity board will follow the timings as </a:t>
            </a:r>
            <a:r>
              <a:rPr lang="en-GB" sz="2400" b="1" dirty="0">
                <a:latin typeface="Times New Roman" panose="02020603050405020304" pitchFamily="18" charset="0"/>
                <a:cs typeface="Times New Roman" panose="02020603050405020304" pitchFamily="18" charset="0"/>
              </a:rPr>
              <a:t>eight hours three phase and remaining hours as two phase including the peak hours.</a:t>
            </a:r>
          </a:p>
          <a:p>
            <a:pPr algn="just"/>
            <a:r>
              <a:rPr lang="en-GB" sz="2400" dirty="0">
                <a:latin typeface="Times New Roman" panose="02020603050405020304" pitchFamily="18" charset="0"/>
                <a:cs typeface="Times New Roman" panose="02020603050405020304" pitchFamily="18" charset="0"/>
              </a:rPr>
              <a:t>To intimate exact power conversion timing, our project was extremely helpful because it will </a:t>
            </a:r>
            <a:r>
              <a:rPr lang="en-GB" sz="2400" b="1" dirty="0">
                <a:latin typeface="Times New Roman" panose="02020603050405020304" pitchFamily="18" charset="0"/>
                <a:cs typeface="Times New Roman" panose="02020603050405020304" pitchFamily="18" charset="0"/>
              </a:rPr>
              <a:t>send a message to the android device </a:t>
            </a:r>
            <a:r>
              <a:rPr lang="en-GB" sz="2400" dirty="0">
                <a:latin typeface="Times New Roman" panose="02020603050405020304" pitchFamily="18" charset="0"/>
                <a:cs typeface="Times New Roman" panose="02020603050405020304" pitchFamily="18" charset="0"/>
              </a:rPr>
              <a:t>when power conversion takes place.</a:t>
            </a:r>
          </a:p>
          <a:p>
            <a:pPr algn="just"/>
            <a:r>
              <a:rPr lang="en-GB" sz="2400" dirty="0">
                <a:latin typeface="Times New Roman" panose="02020603050405020304" pitchFamily="18" charset="0"/>
                <a:cs typeface="Times New Roman" panose="02020603050405020304" pitchFamily="18" charset="0"/>
              </a:rPr>
              <a:t>Additionally we are using current transformers and voltage transformers for measuring the current and voltage values which flows through each phases as a result it </a:t>
            </a:r>
            <a:r>
              <a:rPr lang="en-GB" sz="2400" b="1" dirty="0">
                <a:latin typeface="Times New Roman" panose="02020603050405020304" pitchFamily="18" charset="0"/>
                <a:cs typeface="Times New Roman" panose="02020603050405020304" pitchFamily="18" charset="0"/>
              </a:rPr>
              <a:t>helps in detecting the fault analysis in three phase supply system.</a:t>
            </a:r>
          </a:p>
          <a:p>
            <a:pPr algn="just"/>
            <a:r>
              <a:rPr lang="en-GB" sz="2400" dirty="0">
                <a:latin typeface="Times New Roman" panose="02020603050405020304" pitchFamily="18" charset="0"/>
                <a:cs typeface="Times New Roman" panose="02020603050405020304" pitchFamily="18" charset="0"/>
              </a:rPr>
              <a:t>And in future, we are planned to make the </a:t>
            </a:r>
            <a:r>
              <a:rPr lang="en-GB" sz="2400" b="1" dirty="0">
                <a:latin typeface="Times New Roman" panose="02020603050405020304" pitchFamily="18" charset="0"/>
                <a:cs typeface="Times New Roman" panose="02020603050405020304" pitchFamily="18" charset="0"/>
              </a:rPr>
              <a:t>units consumed calculations </a:t>
            </a:r>
            <a:r>
              <a:rPr lang="en-GB" sz="2400" dirty="0">
                <a:latin typeface="Times New Roman" panose="02020603050405020304" pitchFamily="18" charset="0"/>
                <a:cs typeface="Times New Roman" panose="02020603050405020304" pitchFamily="18" charset="0"/>
              </a:rPr>
              <a:t>by the three phase load and the values will be monitored using android devices</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92526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5E6DBB7-6854-63DF-AE73-C1AD8B88B9A4}"/>
              </a:ext>
            </a:extLst>
          </p:cNvPr>
          <p:cNvSpPr>
            <a:spLocks noGrp="1"/>
          </p:cNvSpPr>
          <p:nvPr>
            <p:ph type="title"/>
          </p:nvPr>
        </p:nvSpPr>
        <p:spPr>
          <a:xfrm>
            <a:off x="1055915" y="11844"/>
            <a:ext cx="10515600" cy="963132"/>
          </a:xfrm>
        </p:spPr>
        <p:txBody>
          <a:bodyPr>
            <a:normAutofit/>
          </a:bodyPr>
          <a:lstStyle/>
          <a:p>
            <a:pPr algn="ctr"/>
            <a:r>
              <a:rPr lang="en-US" sz="4000" dirty="0">
                <a:latin typeface="Times New Roman" panose="02020603050405020304" pitchFamily="18" charset="0"/>
                <a:cs typeface="Times New Roman" panose="02020603050405020304" pitchFamily="18" charset="0"/>
              </a:rPr>
              <a:t>Literature Survey</a:t>
            </a:r>
            <a:endParaRPr lang="en-IN" sz="4000" dirty="0">
              <a:latin typeface="Times New Roman" panose="02020603050405020304" pitchFamily="18" charset="0"/>
              <a:cs typeface="Times New Roman" panose="02020603050405020304" pitchFamily="18" charset="0"/>
            </a:endParaRPr>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a:xfrm>
            <a:off x="82890" y="6514147"/>
            <a:ext cx="2743200" cy="365125"/>
          </a:xfrm>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a:xfrm>
            <a:off x="4038600" y="6476070"/>
            <a:ext cx="4114800" cy="365125"/>
          </a:xfrm>
        </p:spPr>
        <p:txBody>
          <a:bodyPr/>
          <a:lstStyle/>
          <a:p>
            <a:r>
              <a:rPr lang="en-IN"/>
              <a:t>18EEP302L-Minor Project IV</a:t>
            </a:r>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
        <p:nvSpPr>
          <p:cNvPr id="5" name="Slide Number Placeholder 4">
            <a:extLst>
              <a:ext uri="{FF2B5EF4-FFF2-40B4-BE49-F238E27FC236}">
                <a16:creationId xmlns:a16="http://schemas.microsoft.com/office/drawing/2014/main" id="{57608CE9-5BA5-A022-0FBE-FDFA8958001D}"/>
              </a:ext>
            </a:extLst>
          </p:cNvPr>
          <p:cNvSpPr>
            <a:spLocks noGrp="1"/>
          </p:cNvSpPr>
          <p:nvPr>
            <p:ph type="sldNum" sz="quarter" idx="12"/>
          </p:nvPr>
        </p:nvSpPr>
        <p:spPr/>
        <p:txBody>
          <a:bodyPr/>
          <a:lstStyle/>
          <a:p>
            <a:fld id="{F407AEC3-FAD0-4E87-B810-BCD114022F75}" type="slidenum">
              <a:rPr lang="en-IN" smtClean="0"/>
              <a:t>5</a:t>
            </a:fld>
            <a:endParaRPr lang="en-IN"/>
          </a:p>
        </p:txBody>
      </p:sp>
      <p:graphicFrame>
        <p:nvGraphicFramePr>
          <p:cNvPr id="3" name="Table 5">
            <a:extLst>
              <a:ext uri="{FF2B5EF4-FFF2-40B4-BE49-F238E27FC236}">
                <a16:creationId xmlns:a16="http://schemas.microsoft.com/office/drawing/2014/main" id="{EE91E39B-A5F0-9917-D1EB-CB5C5E9F7544}"/>
              </a:ext>
            </a:extLst>
          </p:cNvPr>
          <p:cNvGraphicFramePr>
            <a:graphicFrameLocks noGrp="1"/>
          </p:cNvGraphicFramePr>
          <p:nvPr>
            <p:ph idx="1"/>
            <p:extLst>
              <p:ext uri="{D42A27DB-BD31-4B8C-83A1-F6EECF244321}">
                <p14:modId xmlns:p14="http://schemas.microsoft.com/office/powerpoint/2010/main" val="2279580818"/>
              </p:ext>
            </p:extLst>
          </p:nvPr>
        </p:nvGraphicFramePr>
        <p:xfrm>
          <a:off x="828431" y="1450019"/>
          <a:ext cx="10741321" cy="5041049"/>
        </p:xfrm>
        <a:graphic>
          <a:graphicData uri="http://schemas.openxmlformats.org/drawingml/2006/table">
            <a:tbl>
              <a:tblPr firstRow="1" bandRow="1">
                <a:tableStyleId>{5C22544A-7EE6-4342-B048-85BDC9FD1C3A}</a:tableStyleId>
              </a:tblPr>
              <a:tblGrid>
                <a:gridCol w="819468">
                  <a:extLst>
                    <a:ext uri="{9D8B030D-6E8A-4147-A177-3AD203B41FA5}">
                      <a16:colId xmlns:a16="http://schemas.microsoft.com/office/drawing/2014/main" val="469810026"/>
                    </a:ext>
                  </a:extLst>
                </a:gridCol>
                <a:gridCol w="1563478">
                  <a:extLst>
                    <a:ext uri="{9D8B030D-6E8A-4147-A177-3AD203B41FA5}">
                      <a16:colId xmlns:a16="http://schemas.microsoft.com/office/drawing/2014/main" val="4185596435"/>
                    </a:ext>
                  </a:extLst>
                </a:gridCol>
                <a:gridCol w="1444141">
                  <a:extLst>
                    <a:ext uri="{9D8B030D-6E8A-4147-A177-3AD203B41FA5}">
                      <a16:colId xmlns:a16="http://schemas.microsoft.com/office/drawing/2014/main" val="2599441219"/>
                    </a:ext>
                  </a:extLst>
                </a:gridCol>
                <a:gridCol w="896388">
                  <a:extLst>
                    <a:ext uri="{9D8B030D-6E8A-4147-A177-3AD203B41FA5}">
                      <a16:colId xmlns:a16="http://schemas.microsoft.com/office/drawing/2014/main" val="276076399"/>
                    </a:ext>
                  </a:extLst>
                </a:gridCol>
                <a:gridCol w="6017846">
                  <a:extLst>
                    <a:ext uri="{9D8B030D-6E8A-4147-A177-3AD203B41FA5}">
                      <a16:colId xmlns:a16="http://schemas.microsoft.com/office/drawing/2014/main" val="1405543787"/>
                    </a:ext>
                  </a:extLst>
                </a:gridCol>
              </a:tblGrid>
              <a:tr h="535089">
                <a:tc>
                  <a:txBody>
                    <a:bodyPr/>
                    <a:lstStyle/>
                    <a:p>
                      <a:pPr algn="ctr"/>
                      <a:r>
                        <a:rPr lang="en-US" sz="1800" dirty="0"/>
                        <a:t> </a:t>
                      </a:r>
                      <a:r>
                        <a:rPr lang="en-US" sz="1800" dirty="0">
                          <a:solidFill>
                            <a:schemeClr val="tx1"/>
                          </a:solidFill>
                          <a:latin typeface="Times New Roman" panose="02020603050405020304" pitchFamily="18" charset="0"/>
                          <a:cs typeface="Times New Roman" panose="02020603050405020304" pitchFamily="18" charset="0"/>
                        </a:rPr>
                        <a:t>S.NO</a:t>
                      </a:r>
                      <a:endParaRPr lang="en-IN" sz="18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algn="l"/>
                      <a:r>
                        <a:rPr lang="en-US" sz="1800" dirty="0"/>
                        <a:t>     </a:t>
                      </a:r>
                      <a:r>
                        <a:rPr lang="en-US" sz="1800" dirty="0">
                          <a:solidFill>
                            <a:schemeClr val="tx1"/>
                          </a:solidFill>
                          <a:latin typeface="Times New Roman" panose="02020603050405020304" pitchFamily="18" charset="0"/>
                          <a:cs typeface="Times New Roman" panose="02020603050405020304" pitchFamily="18" charset="0"/>
                        </a:rPr>
                        <a:t>TITLE</a:t>
                      </a:r>
                      <a:endParaRPr lang="en-IN" sz="18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800" dirty="0">
                          <a:solidFill>
                            <a:schemeClr val="tx1"/>
                          </a:solidFill>
                        </a:rPr>
                        <a:t>  </a:t>
                      </a:r>
                      <a:r>
                        <a:rPr lang="en-US" sz="1800" dirty="0">
                          <a:solidFill>
                            <a:schemeClr val="tx1"/>
                          </a:solidFill>
                          <a:latin typeface="Times New Roman" panose="02020603050405020304" pitchFamily="18" charset="0"/>
                          <a:cs typeface="Times New Roman" panose="02020603050405020304" pitchFamily="18" charset="0"/>
                        </a:rPr>
                        <a:t>AUTHOR</a:t>
                      </a:r>
                      <a:endParaRPr lang="en-IN" sz="1800" dirty="0">
                        <a:solidFill>
                          <a:schemeClr val="tx1"/>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800" dirty="0"/>
                        <a:t> </a:t>
                      </a:r>
                      <a:r>
                        <a:rPr lang="en-US" sz="1800" dirty="0">
                          <a:solidFill>
                            <a:schemeClr val="tx1"/>
                          </a:solidFill>
                          <a:latin typeface="Times New Roman" panose="02020603050405020304" pitchFamily="18" charset="0"/>
                          <a:cs typeface="Times New Roman" panose="02020603050405020304" pitchFamily="18" charset="0"/>
                        </a:rPr>
                        <a:t>YEAR</a:t>
                      </a:r>
                      <a:endParaRPr lang="en-IN" sz="18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800" dirty="0"/>
                        <a:t>                                       </a:t>
                      </a:r>
                      <a:r>
                        <a:rPr lang="en-US" sz="1800" dirty="0">
                          <a:solidFill>
                            <a:schemeClr val="tx1"/>
                          </a:solidFill>
                          <a:latin typeface="Times New Roman" panose="02020603050405020304" pitchFamily="18" charset="0"/>
                          <a:cs typeface="Times New Roman" panose="02020603050405020304" pitchFamily="18" charset="0"/>
                        </a:rPr>
                        <a:t>DESCRIPTION</a:t>
                      </a:r>
                      <a:endParaRPr lang="en-IN" sz="1800"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832663437"/>
                  </a:ext>
                </a:extLst>
              </a:tr>
              <a:tr h="3636608">
                <a:tc>
                  <a:txBody>
                    <a:bodyPr/>
                    <a:lstStyle/>
                    <a:p>
                      <a:pPr algn="just"/>
                      <a:r>
                        <a:rPr lang="en-GB" sz="1800" b="0" dirty="0">
                          <a:latin typeface="Times New Roman" panose="02020603050405020304" pitchFamily="18" charset="0"/>
                          <a:cs typeface="Times New Roman" panose="02020603050405020304" pitchFamily="18" charset="0"/>
                        </a:rPr>
                        <a:t>1.</a:t>
                      </a:r>
                      <a:endParaRPr lang="en-IN" sz="1800" b="0" dirty="0">
                        <a:latin typeface="Times New Roman" panose="02020603050405020304" pitchFamily="18" charset="0"/>
                        <a:cs typeface="Times New Roman" panose="02020603050405020304" pitchFamily="18" charset="0"/>
                      </a:endParaRPr>
                    </a:p>
                  </a:txBody>
                  <a:tcPr>
                    <a:solidFill>
                      <a:schemeClr val="bg2"/>
                    </a:solidFill>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Phase Failure Detector and Their Significance in Power System Engineering</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2"/>
                    </a:solidFill>
                  </a:tcPr>
                </a:tc>
                <a:tc>
                  <a:txBody>
                    <a:bodyPr/>
                    <a:lstStyle/>
                    <a:p>
                      <a:pPr algn="l"/>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L.S.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Ezema</a:t>
                      </a:r>
                      <a:endParaRPr 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algn="l"/>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B.U. Peter</a:t>
                      </a:r>
                    </a:p>
                    <a:p>
                      <a:pPr algn="l"/>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O.O. Harris</a:t>
                      </a:r>
                    </a:p>
                    <a:p>
                      <a:pPr algn="l"/>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Electrical Power and Electronic Development Department, Projects Development Institute(PRODA), Enugu, NIGERIA.</a:t>
                      </a:r>
                      <a:endParaRPr lang="en-IN"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2"/>
                    </a:solidFill>
                  </a:tcPr>
                </a:tc>
                <a:tc>
                  <a:txBody>
                    <a:bodyPr/>
                    <a:lstStyle/>
                    <a:p>
                      <a:pPr algn="just"/>
                      <a:r>
                        <a:rPr lang="en-GB" sz="1800" b="0" kern="1200" dirty="0">
                          <a:solidFill>
                            <a:schemeClr val="dk1"/>
                          </a:solidFill>
                          <a:latin typeface="Times New Roman" panose="02020603050405020304" pitchFamily="18" charset="0"/>
                          <a:ea typeface="+mn-ea"/>
                          <a:cs typeface="Times New Roman" panose="02020603050405020304" pitchFamily="18" charset="0"/>
                        </a:rPr>
                        <a:t>2012</a:t>
                      </a:r>
                      <a:endParaRPr lang="en-IN" sz="1800" b="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2"/>
                    </a:solidFill>
                  </a:tcPr>
                </a:tc>
                <a:tc>
                  <a:txBody>
                    <a:bodyPr/>
                    <a:lstStyle/>
                    <a:p>
                      <a:pPr marL="230400" indent="0" algn="just" defTabSz="540000">
                        <a:spcBef>
                          <a:spcPts val="64"/>
                        </a:spcBef>
                        <a:spcAft>
                          <a:spcPts val="64"/>
                        </a:spcAft>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Electrical power system engineering comprises power generation, transmission, distribution, and the utilization of electricity. Modern trends in the development of electric power systems explore means of improving efficiency in these stages mentioned. On the demand side, the protection of consumer equipment and appliances from damage and total destruction due to phase failures is an issue of paramount importance mainly in parts of the world with unsteady supply of electricity. In this work we took a detailed look into what a phase failure is and the possible causes. Then we finally explain the details of a method we have developed that detects cases of phase failure and takes the appropriate measure that will save the consumer loads from the damages.</a:t>
                      </a:r>
                    </a:p>
                    <a:p>
                      <a:pPr marL="230400" indent="0" algn="just" defTabSz="540000">
                        <a:spcBef>
                          <a:spcPts val="64"/>
                        </a:spcBef>
                        <a:spcAft>
                          <a:spcPts val="64"/>
                        </a:spcAft>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 </a:t>
                      </a:r>
                      <a:br>
                        <a:rPr lang="en-GB" sz="1800" kern="1200" dirty="0">
                          <a:solidFill>
                            <a:schemeClr val="dk1"/>
                          </a:solidFill>
                          <a:effectLst/>
                          <a:latin typeface="Times New Roman" panose="02020603050405020304" pitchFamily="18" charset="0"/>
                          <a:ea typeface="+mn-ea"/>
                          <a:cs typeface="Times New Roman" panose="02020603050405020304" pitchFamily="18" charset="0"/>
                        </a:rPr>
                      </a:br>
                      <a:endParaRPr lang="en-IN"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2"/>
                    </a:solidFill>
                  </a:tcPr>
                </a:tc>
                <a:extLst>
                  <a:ext uri="{0D108BD9-81ED-4DB2-BD59-A6C34878D82A}">
                    <a16:rowId xmlns:a16="http://schemas.microsoft.com/office/drawing/2014/main" val="1804065260"/>
                  </a:ext>
                </a:extLst>
              </a:tr>
            </a:tbl>
          </a:graphicData>
        </a:graphic>
      </p:graphicFrame>
    </p:spTree>
    <p:extLst>
      <p:ext uri="{BB962C8B-B14F-4D97-AF65-F5344CB8AC3E}">
        <p14:creationId xmlns:p14="http://schemas.microsoft.com/office/powerpoint/2010/main" val="2978515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839675-C82B-A828-3301-B9EA877DB946}"/>
              </a:ext>
            </a:extLst>
          </p:cNvPr>
          <p:cNvSpPr>
            <a:spLocks noGrp="1"/>
          </p:cNvSpPr>
          <p:nvPr>
            <p:ph type="dt" sz="half" idx="10"/>
          </p:nvPr>
        </p:nvSpPr>
        <p:spPr/>
        <p:txBody>
          <a:bodyPr/>
          <a:lstStyle/>
          <a:p>
            <a:r>
              <a:rPr lang="en-US"/>
              <a:t>21-04-2023</a:t>
            </a:r>
            <a:endParaRPr lang="en-IN"/>
          </a:p>
        </p:txBody>
      </p:sp>
      <p:sp>
        <p:nvSpPr>
          <p:cNvPr id="5" name="Footer Placeholder 4">
            <a:extLst>
              <a:ext uri="{FF2B5EF4-FFF2-40B4-BE49-F238E27FC236}">
                <a16:creationId xmlns:a16="http://schemas.microsoft.com/office/drawing/2014/main" id="{97A7C300-299A-C9EF-F8E0-B7F72E68C5E6}"/>
              </a:ext>
            </a:extLst>
          </p:cNvPr>
          <p:cNvSpPr>
            <a:spLocks noGrp="1"/>
          </p:cNvSpPr>
          <p:nvPr>
            <p:ph type="ftr" sz="quarter" idx="11"/>
          </p:nvPr>
        </p:nvSpPr>
        <p:spPr/>
        <p:txBody>
          <a:bodyPr/>
          <a:lstStyle/>
          <a:p>
            <a:r>
              <a:rPr lang="en-IN"/>
              <a:t>18EEP302L-Minor Project IV</a:t>
            </a:r>
          </a:p>
        </p:txBody>
      </p:sp>
      <p:sp>
        <p:nvSpPr>
          <p:cNvPr id="6" name="Slide Number Placeholder 5">
            <a:extLst>
              <a:ext uri="{FF2B5EF4-FFF2-40B4-BE49-F238E27FC236}">
                <a16:creationId xmlns:a16="http://schemas.microsoft.com/office/drawing/2014/main" id="{8F59C49E-BBAB-98E9-36B7-4503DFF099CB}"/>
              </a:ext>
            </a:extLst>
          </p:cNvPr>
          <p:cNvSpPr>
            <a:spLocks noGrp="1"/>
          </p:cNvSpPr>
          <p:nvPr>
            <p:ph type="sldNum" sz="quarter" idx="12"/>
          </p:nvPr>
        </p:nvSpPr>
        <p:spPr/>
        <p:txBody>
          <a:bodyPr/>
          <a:lstStyle/>
          <a:p>
            <a:fld id="{F407AEC3-FAD0-4E87-B810-BCD114022F75}" type="slidenum">
              <a:rPr lang="en-IN" smtClean="0"/>
              <a:t>6</a:t>
            </a:fld>
            <a:endParaRPr lang="en-IN"/>
          </a:p>
        </p:txBody>
      </p:sp>
      <p:graphicFrame>
        <p:nvGraphicFramePr>
          <p:cNvPr id="7" name="Content Placeholder 6">
            <a:extLst>
              <a:ext uri="{FF2B5EF4-FFF2-40B4-BE49-F238E27FC236}">
                <a16:creationId xmlns:a16="http://schemas.microsoft.com/office/drawing/2014/main" id="{862384F0-5F58-FEA5-E86C-A8EFB9E72812}"/>
              </a:ext>
            </a:extLst>
          </p:cNvPr>
          <p:cNvGraphicFramePr>
            <a:graphicFrameLocks noGrp="1"/>
          </p:cNvGraphicFramePr>
          <p:nvPr>
            <p:ph idx="4294967295"/>
            <p:extLst>
              <p:ext uri="{D42A27DB-BD31-4B8C-83A1-F6EECF244321}">
                <p14:modId xmlns:p14="http://schemas.microsoft.com/office/powerpoint/2010/main" val="2549529416"/>
              </p:ext>
            </p:extLst>
          </p:nvPr>
        </p:nvGraphicFramePr>
        <p:xfrm>
          <a:off x="500184" y="1052830"/>
          <a:ext cx="11222891" cy="5303520"/>
        </p:xfrm>
        <a:graphic>
          <a:graphicData uri="http://schemas.openxmlformats.org/drawingml/2006/table">
            <a:tbl>
              <a:tblPr firstRow="1" bandRow="1">
                <a:tableStyleId>{5C22544A-7EE6-4342-B048-85BDC9FD1C3A}</a:tableStyleId>
              </a:tblPr>
              <a:tblGrid>
                <a:gridCol w="710346">
                  <a:extLst>
                    <a:ext uri="{9D8B030D-6E8A-4147-A177-3AD203B41FA5}">
                      <a16:colId xmlns:a16="http://schemas.microsoft.com/office/drawing/2014/main" val="793853291"/>
                    </a:ext>
                  </a:extLst>
                </a:gridCol>
                <a:gridCol w="1656559">
                  <a:extLst>
                    <a:ext uri="{9D8B030D-6E8A-4147-A177-3AD203B41FA5}">
                      <a16:colId xmlns:a16="http://schemas.microsoft.com/office/drawing/2014/main" val="657132605"/>
                    </a:ext>
                  </a:extLst>
                </a:gridCol>
                <a:gridCol w="1530118">
                  <a:extLst>
                    <a:ext uri="{9D8B030D-6E8A-4147-A177-3AD203B41FA5}">
                      <a16:colId xmlns:a16="http://schemas.microsoft.com/office/drawing/2014/main" val="1255189512"/>
                    </a:ext>
                  </a:extLst>
                </a:gridCol>
                <a:gridCol w="842037">
                  <a:extLst>
                    <a:ext uri="{9D8B030D-6E8A-4147-A177-3AD203B41FA5}">
                      <a16:colId xmlns:a16="http://schemas.microsoft.com/office/drawing/2014/main" val="1504130557"/>
                    </a:ext>
                  </a:extLst>
                </a:gridCol>
                <a:gridCol w="6483831">
                  <a:extLst>
                    <a:ext uri="{9D8B030D-6E8A-4147-A177-3AD203B41FA5}">
                      <a16:colId xmlns:a16="http://schemas.microsoft.com/office/drawing/2014/main" val="3874588373"/>
                    </a:ext>
                  </a:extLst>
                </a:gridCol>
              </a:tblGrid>
              <a:tr h="3184872">
                <a:tc>
                  <a:txBody>
                    <a:bodyPr/>
                    <a:lstStyle/>
                    <a:p>
                      <a:pPr algn="just"/>
                      <a:r>
                        <a:rPr lang="en-GB" sz="1800" b="0" dirty="0">
                          <a:solidFill>
                            <a:schemeClr val="tx1"/>
                          </a:solidFill>
                          <a:latin typeface="Times New Roman" panose="02020603050405020304" pitchFamily="18" charset="0"/>
                          <a:cs typeface="Times New Roman" panose="02020603050405020304" pitchFamily="18" charset="0"/>
                        </a:rPr>
                        <a:t>2.</a:t>
                      </a:r>
                      <a:endParaRPr lang="en-IN" sz="1800" b="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Assessment of the Impact of Line Outage in Modern Power System</a:t>
                      </a: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pPr algn="l"/>
                      <a:r>
                        <a:rPr lang="en-IN"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hlinkClick r:id="rId2"/>
                        </a:rPr>
                        <a:t>Mehebub</a:t>
                      </a: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hlinkClick r:id="rId2"/>
                        </a:rPr>
                        <a:t> </a:t>
                      </a:r>
                      <a:r>
                        <a:rPr lang="en-IN"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hlinkClick r:id="rId2"/>
                        </a:rPr>
                        <a:t>Alam</a:t>
                      </a:r>
                      <a:endPar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p>
                      <a:pPr algn="l"/>
                      <a:r>
                        <a:rPr lang="en-IN"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hlinkClick r:id="rId3"/>
                        </a:rPr>
                        <a:t>Biswaranjan</a:t>
                      </a: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hlinkClick r:id="rId3"/>
                        </a:rPr>
                        <a:t> Mishra</a:t>
                      </a:r>
                      <a:endPar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p>
                      <a:pPr algn="l"/>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hlinkClick r:id="rId4"/>
                        </a:rPr>
                        <a:t>Siddhartha Sankar Thakur</a:t>
                      </a:r>
                      <a:endPar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p>
                      <a:pPr algn="l"/>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Dept. of Electrical Engineering, NIT Durgapur, Durgapur, India</a:t>
                      </a:r>
                      <a:endParaRPr lang="en-IN"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pPr algn="just"/>
                      <a:r>
                        <a:rPr lang="en-GB" sz="1800" b="0" kern="1200" dirty="0">
                          <a:solidFill>
                            <a:schemeClr val="dk1"/>
                          </a:solidFill>
                          <a:latin typeface="Times New Roman" panose="02020603050405020304" pitchFamily="18" charset="0"/>
                          <a:ea typeface="+mn-ea"/>
                          <a:cs typeface="Times New Roman" panose="02020603050405020304" pitchFamily="18" charset="0"/>
                        </a:rPr>
                        <a:t>2018</a:t>
                      </a:r>
                      <a:endParaRPr lang="en-IN" sz="1800" b="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pPr algn="just"/>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Nowadays the power system is becoming complex day by day due to increased loading. In deregulated power system, the system has to deal with the varying load under open access. This results in gradually increased power flow level leading to more and more stress on the power system. Under such stressed condition, if line outage occurs, this may cause a voltage stability problem as well as line power flow problem. So, it has become essential to study the impact of line outage in power system so that control actions can be taken accordingly by power system operators. This paper presents the impact of contingency due to line outage in a comprehensive manner. The voltage profile of buses is analysed with PV curve under contingency cases. The post contingency power flow and voltage angles are also compared with the base case. The proposed methodology has been tested for standard IEEE 5 bus, IEEE 14 bus and IEEE 30 bus system to check the various important parameters and effectiveness. However this study will be helpful for power system researchers, planners, academicians to carry out the various analysis and for decision making to maintain a reliable, secure and stable power system</a:t>
                      </a:r>
                      <a:r>
                        <a:rPr lang="en-GB" sz="1800" b="0" i="0" kern="1200" dirty="0">
                          <a:solidFill>
                            <a:schemeClr val="dk1"/>
                          </a:solidFill>
                          <a:effectLst/>
                          <a:latin typeface="+mn-lt"/>
                          <a:ea typeface="+mn-ea"/>
                          <a:cs typeface="+mn-cs"/>
                        </a:rPr>
                        <a:t>.</a:t>
                      </a:r>
                      <a:endParaRPr lang="en-IN"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400667772"/>
                  </a:ext>
                </a:extLst>
              </a:tr>
            </a:tbl>
          </a:graphicData>
        </a:graphic>
      </p:graphicFrame>
      <p:graphicFrame>
        <p:nvGraphicFramePr>
          <p:cNvPr id="8" name="Table 7">
            <a:extLst>
              <a:ext uri="{FF2B5EF4-FFF2-40B4-BE49-F238E27FC236}">
                <a16:creationId xmlns:a16="http://schemas.microsoft.com/office/drawing/2014/main" id="{704DC68F-E35E-5926-414A-368B1AF6F7E3}"/>
              </a:ext>
            </a:extLst>
          </p:cNvPr>
          <p:cNvGraphicFramePr>
            <a:graphicFrameLocks noGrp="1"/>
          </p:cNvGraphicFramePr>
          <p:nvPr>
            <p:extLst>
              <p:ext uri="{D42A27DB-BD31-4B8C-83A1-F6EECF244321}">
                <p14:modId xmlns:p14="http://schemas.microsoft.com/office/powerpoint/2010/main" val="2710883200"/>
              </p:ext>
            </p:extLst>
          </p:nvPr>
        </p:nvGraphicFramePr>
        <p:xfrm>
          <a:off x="500185" y="333599"/>
          <a:ext cx="11222890" cy="708211"/>
        </p:xfrm>
        <a:graphic>
          <a:graphicData uri="http://schemas.openxmlformats.org/drawingml/2006/table">
            <a:tbl>
              <a:tblPr firstRow="1" bandRow="1">
                <a:tableStyleId>{5C22544A-7EE6-4342-B048-85BDC9FD1C3A}</a:tableStyleId>
              </a:tblPr>
              <a:tblGrid>
                <a:gridCol w="764508">
                  <a:extLst>
                    <a:ext uri="{9D8B030D-6E8A-4147-A177-3AD203B41FA5}">
                      <a16:colId xmlns:a16="http://schemas.microsoft.com/office/drawing/2014/main" val="3612814311"/>
                    </a:ext>
                  </a:extLst>
                </a:gridCol>
                <a:gridCol w="1602396">
                  <a:extLst>
                    <a:ext uri="{9D8B030D-6E8A-4147-A177-3AD203B41FA5}">
                      <a16:colId xmlns:a16="http://schemas.microsoft.com/office/drawing/2014/main" val="4211892658"/>
                    </a:ext>
                  </a:extLst>
                </a:gridCol>
                <a:gridCol w="1530117">
                  <a:extLst>
                    <a:ext uri="{9D8B030D-6E8A-4147-A177-3AD203B41FA5}">
                      <a16:colId xmlns:a16="http://schemas.microsoft.com/office/drawing/2014/main" val="3105677529"/>
                    </a:ext>
                  </a:extLst>
                </a:gridCol>
                <a:gridCol w="929580">
                  <a:extLst>
                    <a:ext uri="{9D8B030D-6E8A-4147-A177-3AD203B41FA5}">
                      <a16:colId xmlns:a16="http://schemas.microsoft.com/office/drawing/2014/main" val="3245840462"/>
                    </a:ext>
                  </a:extLst>
                </a:gridCol>
                <a:gridCol w="6396289">
                  <a:extLst>
                    <a:ext uri="{9D8B030D-6E8A-4147-A177-3AD203B41FA5}">
                      <a16:colId xmlns:a16="http://schemas.microsoft.com/office/drawing/2014/main" val="998525135"/>
                    </a:ext>
                  </a:extLst>
                </a:gridCol>
              </a:tblGrid>
              <a:tr h="708211">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dirty="0"/>
                        <a:t>     </a:t>
                      </a:r>
                      <a:r>
                        <a:rPr lang="en-US" dirty="0">
                          <a:solidFill>
                            <a:schemeClr val="tx1"/>
                          </a:solidFill>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AUTHOR</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dirty="0"/>
                        <a:t>                                               </a:t>
                      </a:r>
                      <a:r>
                        <a:rPr lang="en-US" dirty="0">
                          <a:solidFill>
                            <a:schemeClr val="tx1"/>
                          </a:solidFill>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530342249"/>
                  </a:ext>
                </a:extLst>
              </a:tr>
            </a:tbl>
          </a:graphicData>
        </a:graphic>
      </p:graphicFrame>
    </p:spTree>
    <p:extLst>
      <p:ext uri="{BB962C8B-B14F-4D97-AF65-F5344CB8AC3E}">
        <p14:creationId xmlns:p14="http://schemas.microsoft.com/office/powerpoint/2010/main" val="2180182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5E6DBB7-6854-63DF-AE73-C1AD8B88B9A4}"/>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Existing Block Diagram</a:t>
            </a:r>
          </a:p>
        </p:txBody>
      </p:sp>
      <p:pic>
        <p:nvPicPr>
          <p:cNvPr id="6" name="Content Placeholder 5">
            <a:extLst>
              <a:ext uri="{FF2B5EF4-FFF2-40B4-BE49-F238E27FC236}">
                <a16:creationId xmlns:a16="http://schemas.microsoft.com/office/drawing/2014/main" id="{AF77F520-19A0-F202-7EFE-B727ED4E7603}"/>
              </a:ext>
            </a:extLst>
          </p:cNvPr>
          <p:cNvPicPr>
            <a:picLocks noGrp="1" noChangeAspect="1"/>
          </p:cNvPicPr>
          <p:nvPr>
            <p:ph idx="1"/>
          </p:nvPr>
        </p:nvPicPr>
        <p:blipFill>
          <a:blip r:embed="rId2"/>
          <a:stretch>
            <a:fillRect/>
          </a:stretch>
        </p:blipFill>
        <p:spPr>
          <a:xfrm>
            <a:off x="2899188" y="1690689"/>
            <a:ext cx="6526165" cy="4327158"/>
          </a:xfrm>
          <a:prstGeom prst="rect">
            <a:avLst/>
          </a:prstGeom>
        </p:spPr>
      </p:pic>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3" name="Slide Number Placeholder 2">
            <a:extLst>
              <a:ext uri="{FF2B5EF4-FFF2-40B4-BE49-F238E27FC236}">
                <a16:creationId xmlns:a16="http://schemas.microsoft.com/office/drawing/2014/main" id="{6F057F73-E649-4580-AB1A-F087140DE89B}"/>
              </a:ext>
            </a:extLst>
          </p:cNvPr>
          <p:cNvSpPr>
            <a:spLocks noGrp="1"/>
          </p:cNvSpPr>
          <p:nvPr>
            <p:ph type="sldNum" sz="quarter" idx="12"/>
          </p:nvPr>
        </p:nvSpPr>
        <p:spPr/>
        <p:txBody>
          <a:bodyPr/>
          <a:lstStyle/>
          <a:p>
            <a:fld id="{F407AEC3-FAD0-4E87-B810-BCD114022F75}" type="slidenum">
              <a:rPr lang="en-IN" smtClean="0"/>
              <a:t>7</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3"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4"/>
          <a:srcRect/>
          <a:stretch>
            <a:fillRect/>
          </a:stretch>
        </p:blipFill>
        <p:spPr bwMode="auto">
          <a:xfrm>
            <a:off x="11171907" y="1"/>
            <a:ext cx="1013167" cy="963132"/>
          </a:xfrm>
          <a:prstGeom prst="rect">
            <a:avLst/>
          </a:prstGeom>
          <a:noFill/>
        </p:spPr>
      </p:pic>
    </p:spTree>
    <p:extLst>
      <p:ext uri="{BB962C8B-B14F-4D97-AF65-F5344CB8AC3E}">
        <p14:creationId xmlns:p14="http://schemas.microsoft.com/office/powerpoint/2010/main" val="1292497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5E6DBB7-6854-63DF-AE73-C1AD8B88B9A4}"/>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Problem Identified</a:t>
            </a:r>
          </a:p>
        </p:txBody>
      </p:sp>
      <p:sp>
        <p:nvSpPr>
          <p:cNvPr id="8" name="Content Placeholder 7">
            <a:extLst>
              <a:ext uri="{FF2B5EF4-FFF2-40B4-BE49-F238E27FC236}">
                <a16:creationId xmlns:a16="http://schemas.microsoft.com/office/drawing/2014/main" id="{CC97B24C-9548-1093-3E7E-43647CF1CC11}"/>
              </a:ext>
            </a:extLst>
          </p:cNvPr>
          <p:cNvSpPr>
            <a:spLocks noGrp="1"/>
          </p:cNvSpPr>
          <p:nvPr>
            <p:ph idx="1"/>
          </p:nvPr>
        </p:nvSpPr>
        <p:spPr/>
        <p:txBody>
          <a:bodyPr/>
          <a:lstStyle/>
          <a:p>
            <a:pPr algn="just"/>
            <a:r>
              <a:rPr lang="en-GB" sz="2400" dirty="0">
                <a:latin typeface="Times New Roman" panose="02020603050405020304" pitchFamily="18" charset="0"/>
                <a:cs typeface="Times New Roman" panose="02020603050405020304" pitchFamily="18" charset="0"/>
              </a:rPr>
              <a:t>The existing system has Arduino UNO (microcontroller) and </a:t>
            </a:r>
            <a:r>
              <a:rPr lang="en-GB" sz="2400" dirty="0" err="1">
                <a:latin typeface="Times New Roman" panose="02020603050405020304" pitchFamily="18" charset="0"/>
                <a:cs typeface="Times New Roman" panose="02020603050405020304" pitchFamily="18" charset="0"/>
              </a:rPr>
              <a:t>Nodemcu</a:t>
            </a:r>
            <a:r>
              <a:rPr lang="en-GB" sz="2400" dirty="0">
                <a:latin typeface="Times New Roman" panose="02020603050405020304" pitchFamily="18" charset="0"/>
                <a:cs typeface="Times New Roman" panose="02020603050405020304" pitchFamily="18" charset="0"/>
              </a:rPr>
              <a:t> (for communication purpose) which makes the </a:t>
            </a:r>
            <a:r>
              <a:rPr lang="en-GB" sz="2400" b="1" dirty="0">
                <a:latin typeface="Times New Roman" panose="02020603050405020304" pitchFamily="18" charset="0"/>
                <a:cs typeface="Times New Roman" panose="02020603050405020304" pitchFamily="18" charset="0"/>
              </a:rPr>
              <a:t>system expensive</a:t>
            </a:r>
            <a:r>
              <a:rPr lang="en-GB" sz="2400" dirty="0">
                <a:latin typeface="Times New Roman" panose="02020603050405020304" pitchFamily="18" charset="0"/>
                <a:cs typeface="Times New Roman" panose="02020603050405020304" pitchFamily="18" charset="0"/>
              </a:rPr>
              <a:t> and to reduce the cost of the system in proposed system </a:t>
            </a:r>
            <a:r>
              <a:rPr lang="en-GB" sz="2400" b="1" dirty="0">
                <a:latin typeface="Times New Roman" panose="02020603050405020304" pitchFamily="18" charset="0"/>
                <a:cs typeface="Times New Roman" panose="02020603050405020304" pitchFamily="18" charset="0"/>
              </a:rPr>
              <a:t>Bluetooth module (HC 05) </a:t>
            </a:r>
            <a:r>
              <a:rPr lang="en-GB" sz="2400" dirty="0">
                <a:latin typeface="Times New Roman" panose="02020603050405020304" pitchFamily="18" charset="0"/>
                <a:cs typeface="Times New Roman" panose="02020603050405020304" pitchFamily="18" charset="0"/>
              </a:rPr>
              <a:t>has been used.</a:t>
            </a:r>
          </a:p>
          <a:p>
            <a:pPr algn="just"/>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In case of phase outage, existing system cut off the supply at the load side by using relay. There will be </a:t>
            </a:r>
            <a:r>
              <a:rPr lang="en-GB" sz="2400" b="1" dirty="0">
                <a:latin typeface="Times New Roman" panose="02020603050405020304" pitchFamily="18" charset="0"/>
                <a:cs typeface="Times New Roman" panose="02020603050405020304" pitchFamily="18" charset="0"/>
              </a:rPr>
              <a:t>no intimation process </a:t>
            </a:r>
            <a:r>
              <a:rPr lang="en-GB" sz="2400" dirty="0">
                <a:latin typeface="Times New Roman" panose="02020603050405020304" pitchFamily="18" charset="0"/>
                <a:cs typeface="Times New Roman" panose="02020603050405020304" pitchFamily="18" charset="0"/>
              </a:rPr>
              <a:t>in the existing system and hence the load has been directly connected to UNO board but in proposed system, main power source has been directly connected to the UNO board to </a:t>
            </a:r>
            <a:r>
              <a:rPr lang="en-GB" sz="2400" b="1" dirty="0">
                <a:latin typeface="Times New Roman" panose="02020603050405020304" pitchFamily="18" charset="0"/>
                <a:cs typeface="Times New Roman" panose="02020603050405020304" pitchFamily="18" charset="0"/>
              </a:rPr>
              <a:t>achieve the intimation process</a:t>
            </a:r>
            <a:r>
              <a:rPr lang="en-GB" sz="2400" dirty="0">
                <a:latin typeface="Times New Roman" panose="02020603050405020304" pitchFamily="18" charset="0"/>
                <a:cs typeface="Times New Roman" panose="02020603050405020304" pitchFamily="18" charset="0"/>
              </a:rPr>
              <a:t> by collecting the data (voltage value in each phase) using sensors</a:t>
            </a:r>
            <a:r>
              <a:rPr lang="en-GB" dirty="0"/>
              <a:t>.</a:t>
            </a:r>
            <a:endParaRPr lang="en-IN" dirty="0"/>
          </a:p>
        </p:txBody>
      </p:sp>
      <p:sp>
        <p:nvSpPr>
          <p:cNvPr id="14" name="Date Placeholder 13">
            <a:extLst>
              <a:ext uri="{FF2B5EF4-FFF2-40B4-BE49-F238E27FC236}">
                <a16:creationId xmlns:a16="http://schemas.microsoft.com/office/drawing/2014/main" id="{CDAEE4D1-6999-316B-730D-5DF00C45B847}"/>
              </a:ext>
            </a:extLst>
          </p:cNvPr>
          <p:cNvSpPr>
            <a:spLocks noGrp="1"/>
          </p:cNvSpPr>
          <p:nvPr>
            <p:ph type="dt" sz="half" idx="10"/>
          </p:nvPr>
        </p:nvSpPr>
        <p:spPr/>
        <p:txBody>
          <a:bodyPr/>
          <a:lstStyle/>
          <a:p>
            <a:r>
              <a:rPr lang="en-US"/>
              <a:t>21-04-2023</a:t>
            </a:r>
            <a:endParaRPr lang="en-IN" dirty="0"/>
          </a:p>
        </p:txBody>
      </p:sp>
      <p:sp>
        <p:nvSpPr>
          <p:cNvPr id="17" name="Footer Placeholder 16">
            <a:extLst>
              <a:ext uri="{FF2B5EF4-FFF2-40B4-BE49-F238E27FC236}">
                <a16:creationId xmlns:a16="http://schemas.microsoft.com/office/drawing/2014/main" id="{46495280-8B3E-6F25-D5CC-008F76ECF919}"/>
              </a:ext>
            </a:extLst>
          </p:cNvPr>
          <p:cNvSpPr>
            <a:spLocks noGrp="1"/>
          </p:cNvSpPr>
          <p:nvPr>
            <p:ph type="ftr" sz="quarter" idx="11"/>
          </p:nvPr>
        </p:nvSpPr>
        <p:spPr/>
        <p:txBody>
          <a:bodyPr/>
          <a:lstStyle/>
          <a:p>
            <a:r>
              <a:rPr lang="en-IN"/>
              <a:t>18EEP302L-Minor Project IV</a:t>
            </a:r>
          </a:p>
        </p:txBody>
      </p:sp>
      <p:sp>
        <p:nvSpPr>
          <p:cNvPr id="5" name="Slide Number Placeholder 4">
            <a:extLst>
              <a:ext uri="{FF2B5EF4-FFF2-40B4-BE49-F238E27FC236}">
                <a16:creationId xmlns:a16="http://schemas.microsoft.com/office/drawing/2014/main" id="{94242FA4-B0DE-0CE6-E1FE-00EEA319A90C}"/>
              </a:ext>
            </a:extLst>
          </p:cNvPr>
          <p:cNvSpPr>
            <a:spLocks noGrp="1"/>
          </p:cNvSpPr>
          <p:nvPr>
            <p:ph type="sldNum" sz="quarter" idx="12"/>
          </p:nvPr>
        </p:nvSpPr>
        <p:spPr/>
        <p:txBody>
          <a:bodyPr/>
          <a:lstStyle/>
          <a:p>
            <a:fld id="{F407AEC3-FAD0-4E87-B810-BCD114022F75}" type="slidenum">
              <a:rPr lang="en-IN" smtClean="0"/>
              <a:t>8</a:t>
            </a:fld>
            <a:endParaRPr lang="en-IN"/>
          </a:p>
        </p:txBody>
      </p:sp>
      <p:pic>
        <p:nvPicPr>
          <p:cNvPr id="2" name="Picture 2" descr="M.Kumarasamy College of Engineering, NAAC Accredited Autonomous  Institution, Karur, Tamilnadu">
            <a:extLst>
              <a:ext uri="{FF2B5EF4-FFF2-40B4-BE49-F238E27FC236}">
                <a16:creationId xmlns:a16="http://schemas.microsoft.com/office/drawing/2014/main" id="{943F5426-5270-D047-BA2D-812BCE5B34DF}"/>
              </a:ext>
            </a:extLst>
          </p:cNvPr>
          <p:cNvPicPr>
            <a:picLocks noChangeAspect="1" noChangeArrowheads="1"/>
          </p:cNvPicPr>
          <p:nvPr/>
        </p:nvPicPr>
        <p:blipFill>
          <a:blip r:embed="rId2" cstate="print"/>
          <a:srcRect/>
          <a:stretch>
            <a:fillRect/>
          </a:stretch>
        </p:blipFill>
        <p:spPr bwMode="auto">
          <a:xfrm>
            <a:off x="9792" y="11844"/>
            <a:ext cx="2889396" cy="963132"/>
          </a:xfrm>
          <a:prstGeom prst="rect">
            <a:avLst/>
          </a:prstGeom>
          <a:noFill/>
        </p:spPr>
      </p:pic>
      <p:pic>
        <p:nvPicPr>
          <p:cNvPr id="4" name="Picture 10" descr="M.Kumarasamy College of Engineering, NAAC Accredited Autonomous  Institution, Karur, Tamilnadu">
            <a:extLst>
              <a:ext uri="{FF2B5EF4-FFF2-40B4-BE49-F238E27FC236}">
                <a16:creationId xmlns:a16="http://schemas.microsoft.com/office/drawing/2014/main" id="{ACBC0264-64BF-0E40-BF5E-22C63342CCEC}"/>
              </a:ext>
            </a:extLst>
          </p:cNvPr>
          <p:cNvPicPr>
            <a:picLocks noChangeAspect="1" noChangeArrowheads="1"/>
          </p:cNvPicPr>
          <p:nvPr/>
        </p:nvPicPr>
        <p:blipFill>
          <a:blip r:embed="rId3"/>
          <a:srcRect/>
          <a:stretch>
            <a:fillRect/>
          </a:stretch>
        </p:blipFill>
        <p:spPr bwMode="auto">
          <a:xfrm>
            <a:off x="11171907" y="1"/>
            <a:ext cx="1013167" cy="963132"/>
          </a:xfrm>
          <a:prstGeom prst="rect">
            <a:avLst/>
          </a:prstGeom>
          <a:noFill/>
        </p:spPr>
      </p:pic>
    </p:spTree>
    <p:extLst>
      <p:ext uri="{BB962C8B-B14F-4D97-AF65-F5344CB8AC3E}">
        <p14:creationId xmlns:p14="http://schemas.microsoft.com/office/powerpoint/2010/main" val="825054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5153169-3EC4-9D07-F7B3-C2B85D887423}"/>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Proposed Block Diagram</a:t>
            </a:r>
          </a:p>
        </p:txBody>
      </p:sp>
      <p:pic>
        <p:nvPicPr>
          <p:cNvPr id="3" name="Content Placeholder 2">
            <a:extLst>
              <a:ext uri="{FF2B5EF4-FFF2-40B4-BE49-F238E27FC236}">
                <a16:creationId xmlns:a16="http://schemas.microsoft.com/office/drawing/2014/main" id="{7F231172-13C7-4438-0459-8028EFB9A1BA}"/>
              </a:ext>
            </a:extLst>
          </p:cNvPr>
          <p:cNvPicPr>
            <a:picLocks noGrp="1" noChangeAspect="1"/>
          </p:cNvPicPr>
          <p:nvPr>
            <p:ph idx="1"/>
          </p:nvPr>
        </p:nvPicPr>
        <p:blipFill>
          <a:blip r:embed="rId2"/>
          <a:stretch>
            <a:fillRect/>
          </a:stretch>
        </p:blipFill>
        <p:spPr>
          <a:xfrm>
            <a:off x="2760124" y="1877541"/>
            <a:ext cx="7620660" cy="4291956"/>
          </a:xfrm>
          <a:prstGeom prst="rect">
            <a:avLst/>
          </a:prstGeom>
        </p:spPr>
      </p:pic>
      <p:sp>
        <p:nvSpPr>
          <p:cNvPr id="2" name="Date Placeholder 1">
            <a:extLst>
              <a:ext uri="{FF2B5EF4-FFF2-40B4-BE49-F238E27FC236}">
                <a16:creationId xmlns:a16="http://schemas.microsoft.com/office/drawing/2014/main" id="{36BC6629-4E68-5AF8-F9D3-BA70B2D52804}"/>
              </a:ext>
            </a:extLst>
          </p:cNvPr>
          <p:cNvSpPr>
            <a:spLocks noGrp="1"/>
          </p:cNvSpPr>
          <p:nvPr>
            <p:ph type="dt" sz="half" idx="10"/>
          </p:nvPr>
        </p:nvSpPr>
        <p:spPr/>
        <p:txBody>
          <a:bodyPr/>
          <a:lstStyle/>
          <a:p>
            <a:r>
              <a:rPr lang="en-US"/>
              <a:t>21-04-2023</a:t>
            </a:r>
            <a:endParaRPr lang="en-IN"/>
          </a:p>
        </p:txBody>
      </p:sp>
      <p:sp>
        <p:nvSpPr>
          <p:cNvPr id="7" name="Footer Placeholder 6">
            <a:extLst>
              <a:ext uri="{FF2B5EF4-FFF2-40B4-BE49-F238E27FC236}">
                <a16:creationId xmlns:a16="http://schemas.microsoft.com/office/drawing/2014/main" id="{656C2DD0-C592-CEC7-4EC7-FA36B5DB11B0}"/>
              </a:ext>
            </a:extLst>
          </p:cNvPr>
          <p:cNvSpPr>
            <a:spLocks noGrp="1"/>
          </p:cNvSpPr>
          <p:nvPr>
            <p:ph type="ftr" sz="quarter" idx="11"/>
          </p:nvPr>
        </p:nvSpPr>
        <p:spPr/>
        <p:txBody>
          <a:bodyPr/>
          <a:lstStyle/>
          <a:p>
            <a:r>
              <a:rPr lang="en-IN"/>
              <a:t>18EEP302L-Minor Project IV</a:t>
            </a:r>
            <a:endParaRPr lang="en-IN" dirty="0"/>
          </a:p>
        </p:txBody>
      </p:sp>
      <p:sp>
        <p:nvSpPr>
          <p:cNvPr id="11" name="Slide Number Placeholder 10">
            <a:extLst>
              <a:ext uri="{FF2B5EF4-FFF2-40B4-BE49-F238E27FC236}">
                <a16:creationId xmlns:a16="http://schemas.microsoft.com/office/drawing/2014/main" id="{27383EF5-94A8-92F4-F322-CB3766B47B95}"/>
              </a:ext>
            </a:extLst>
          </p:cNvPr>
          <p:cNvSpPr>
            <a:spLocks noGrp="1"/>
          </p:cNvSpPr>
          <p:nvPr>
            <p:ph type="sldNum" sz="quarter" idx="12"/>
          </p:nvPr>
        </p:nvSpPr>
        <p:spPr/>
        <p:txBody>
          <a:bodyPr/>
          <a:lstStyle/>
          <a:p>
            <a:fld id="{81C53C04-3095-4527-8FCC-BAA570C31F29}" type="slidenum">
              <a:rPr lang="en-IN" smtClean="0"/>
              <a:t>9</a:t>
            </a:fld>
            <a:endParaRPr lang="en-IN"/>
          </a:p>
        </p:txBody>
      </p:sp>
      <p:pic>
        <p:nvPicPr>
          <p:cNvPr id="17" name="Picture 2" descr="M.Kumarasamy College of Engineering, NAAC Accredited Autonomous  Institution, Karur, Tamilnadu">
            <a:extLst>
              <a:ext uri="{FF2B5EF4-FFF2-40B4-BE49-F238E27FC236}">
                <a16:creationId xmlns:a16="http://schemas.microsoft.com/office/drawing/2014/main" id="{388F926D-817C-B1C7-42A1-1122AC8F1078}"/>
              </a:ext>
            </a:extLst>
          </p:cNvPr>
          <p:cNvPicPr>
            <a:picLocks noChangeAspect="1" noChangeArrowheads="1"/>
          </p:cNvPicPr>
          <p:nvPr/>
        </p:nvPicPr>
        <p:blipFill>
          <a:blip r:embed="rId3" cstate="print"/>
          <a:srcRect/>
          <a:stretch>
            <a:fillRect/>
          </a:stretch>
        </p:blipFill>
        <p:spPr bwMode="auto">
          <a:xfrm>
            <a:off x="9792" y="1454"/>
            <a:ext cx="2889396" cy="963132"/>
          </a:xfrm>
          <a:prstGeom prst="rect">
            <a:avLst/>
          </a:prstGeom>
          <a:noFill/>
        </p:spPr>
      </p:pic>
      <p:pic>
        <p:nvPicPr>
          <p:cNvPr id="18" name="Picture 10" descr="M.Kumarasamy College of Engineering, NAAC Accredited Autonomous  Institution, Karur, Tamilnadu">
            <a:extLst>
              <a:ext uri="{FF2B5EF4-FFF2-40B4-BE49-F238E27FC236}">
                <a16:creationId xmlns:a16="http://schemas.microsoft.com/office/drawing/2014/main" id="{BAB7477B-7940-D0BF-02A4-3D9E3B154DE7}"/>
              </a:ext>
            </a:extLst>
          </p:cNvPr>
          <p:cNvPicPr>
            <a:picLocks noChangeAspect="1" noChangeArrowheads="1"/>
          </p:cNvPicPr>
          <p:nvPr/>
        </p:nvPicPr>
        <p:blipFill>
          <a:blip r:embed="rId4"/>
          <a:srcRect/>
          <a:stretch>
            <a:fillRect/>
          </a:stretch>
        </p:blipFill>
        <p:spPr bwMode="auto">
          <a:xfrm>
            <a:off x="11182298" y="1"/>
            <a:ext cx="1013167" cy="963132"/>
          </a:xfrm>
          <a:prstGeom prst="rect">
            <a:avLst/>
          </a:prstGeom>
          <a:noFill/>
        </p:spPr>
      </p:pic>
    </p:spTree>
    <p:extLst>
      <p:ext uri="{BB962C8B-B14F-4D97-AF65-F5344CB8AC3E}">
        <p14:creationId xmlns:p14="http://schemas.microsoft.com/office/powerpoint/2010/main" val="2782187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629090010ED64ABEFCA487477291E4" ma:contentTypeVersion="7" ma:contentTypeDescription="Create a new document." ma:contentTypeScope="" ma:versionID="fce9c222c3b7d935ef12f6da5418e9fa">
  <xsd:schema xmlns:xsd="http://www.w3.org/2001/XMLSchema" xmlns:xs="http://www.w3.org/2001/XMLSchema" xmlns:p="http://schemas.microsoft.com/office/2006/metadata/properties" xmlns:ns3="b53d9ecc-37d0-4bcc-a117-006fcfaedb42" xmlns:ns4="e36deb6d-2517-4ba0-ae9a-d1325b2d41ed" targetNamespace="http://schemas.microsoft.com/office/2006/metadata/properties" ma:root="true" ma:fieldsID="5ceedfaf1d107930c7b3660749c30017" ns3:_="" ns4:_="">
    <xsd:import namespace="b53d9ecc-37d0-4bcc-a117-006fcfaedb42"/>
    <xsd:import namespace="e36deb6d-2517-4ba0-ae9a-d1325b2d41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3d9ecc-37d0-4bcc-a117-006fcfaedb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36deb6d-2517-4ba0-ae9a-d1325b2d41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078EEE-BE87-4D4D-9A91-F44D8F929B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3d9ecc-37d0-4bcc-a117-006fcfaedb42"/>
    <ds:schemaRef ds:uri="e36deb6d-2517-4ba0-ae9a-d1325b2d41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4BCB2B-1E9D-4B13-8745-CA0073F3FBF6}">
  <ds:schemaRef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b53d9ecc-37d0-4bcc-a117-006fcfaedb42"/>
    <ds:schemaRef ds:uri="e36deb6d-2517-4ba0-ae9a-d1325b2d41ed"/>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BD5F6690-7652-4C75-9E4E-7ACC2414CC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2723</TotalTime>
  <Words>1865</Words>
  <Application>Microsoft Office PowerPoint</Application>
  <PresentationFormat>Widescreen</PresentationFormat>
  <Paragraphs>214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Söhne</vt:lpstr>
      <vt:lpstr>Times New Roman</vt:lpstr>
      <vt:lpstr>Wingdings</vt:lpstr>
      <vt:lpstr>Office Theme</vt:lpstr>
      <vt:lpstr>     </vt:lpstr>
      <vt:lpstr>Overview of Presentation</vt:lpstr>
      <vt:lpstr>Abstract</vt:lpstr>
      <vt:lpstr>Introduction</vt:lpstr>
      <vt:lpstr>Literature Survey</vt:lpstr>
      <vt:lpstr>PowerPoint Presentation</vt:lpstr>
      <vt:lpstr>Existing Block Diagram</vt:lpstr>
      <vt:lpstr>Problem Identified</vt:lpstr>
      <vt:lpstr>Proposed Block Diagram</vt:lpstr>
      <vt:lpstr>Proposed Block Diagram Explanation </vt:lpstr>
      <vt:lpstr>Circuit Diagram</vt:lpstr>
      <vt:lpstr>Circuit Diagram Explanation</vt:lpstr>
      <vt:lpstr>PowerPoint Presentation</vt:lpstr>
      <vt:lpstr>Components and its Specification and Cost</vt:lpstr>
      <vt:lpstr>           Hardware Setup</vt:lpstr>
      <vt:lpstr>Results and Discussion</vt:lpstr>
      <vt:lpstr>Conclusion</vt:lpstr>
      <vt:lpstr>Future Scope</vt:lpstr>
      <vt:lpstr>References</vt:lpstr>
      <vt:lpstr>List of Publications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KAMALESH R</dc:creator>
  <cp:lastModifiedBy>Dharunish A P</cp:lastModifiedBy>
  <cp:revision>24</cp:revision>
  <dcterms:created xsi:type="dcterms:W3CDTF">2023-03-25T17:36:03Z</dcterms:created>
  <dcterms:modified xsi:type="dcterms:W3CDTF">2023-04-27T01:03:50Z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0x01010032629090010ED64ABEFCA487477291E4</vt:lpwstr>
  </property>
</Properties>
</file>